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7020778">
            <a:off x="-6402716" y="821505"/>
            <a:ext cx="16230600" cy="10441156"/>
          </a:xfrm>
          <a:prstGeom prst="rect">
            <a:avLst/>
          </a:prstGeom>
          <a:solidFill>
            <a:srgbClr val="213559"/>
          </a:solidFill>
        </p:spPr>
      </p:sp>
      <p:sp>
        <p:nvSpPr>
          <p:cNvPr name="AutoShape 3" id="3"/>
          <p:cNvSpPr/>
          <p:nvPr/>
        </p:nvSpPr>
        <p:spPr>
          <a:xfrm rot="-7020778">
            <a:off x="-7861675" y="821505"/>
            <a:ext cx="16230600" cy="10441156"/>
          </a:xfrm>
          <a:prstGeom prst="rect">
            <a:avLst/>
          </a:prstGeom>
          <a:solidFill>
            <a:srgbClr val="263F6B"/>
          </a:solidFill>
        </p:spPr>
      </p:sp>
      <p:sp>
        <p:nvSpPr>
          <p:cNvPr name="Freeform 4" id="4"/>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Freeform 11" id="11"/>
          <p:cNvSpPr/>
          <p:nvPr/>
        </p:nvSpPr>
        <p:spPr>
          <a:xfrm flipH="false" flipV="false" rot="0">
            <a:off x="920013" y="5466523"/>
            <a:ext cx="4292357" cy="2809543"/>
          </a:xfrm>
          <a:custGeom>
            <a:avLst/>
            <a:gdLst/>
            <a:ahLst/>
            <a:cxnLst/>
            <a:rect r="r" b="b" t="t" l="l"/>
            <a:pathLst>
              <a:path h="2809543" w="4292357">
                <a:moveTo>
                  <a:pt x="0" y="0"/>
                </a:moveTo>
                <a:lnTo>
                  <a:pt x="4292357" y="0"/>
                </a:lnTo>
                <a:lnTo>
                  <a:pt x="4292357" y="2809543"/>
                </a:lnTo>
                <a:lnTo>
                  <a:pt x="0" y="2809543"/>
                </a:lnTo>
                <a:lnTo>
                  <a:pt x="0" y="0"/>
                </a:lnTo>
                <a:close/>
              </a:path>
            </a:pathLst>
          </a:custGeom>
          <a:blipFill>
            <a:blip r:embed="rId4"/>
            <a:stretch>
              <a:fillRect l="-16883" t="0" r="0" b="0"/>
            </a:stretch>
          </a:blipFill>
        </p:spPr>
      </p:sp>
      <p:sp>
        <p:nvSpPr>
          <p:cNvPr name="TextBox 12" id="12"/>
          <p:cNvSpPr txBox="true"/>
          <p:nvPr/>
        </p:nvSpPr>
        <p:spPr>
          <a:xfrm rot="0">
            <a:off x="8371296" y="3032737"/>
            <a:ext cx="9213086" cy="2298405"/>
          </a:xfrm>
          <a:prstGeom prst="rect">
            <a:avLst/>
          </a:prstGeom>
        </p:spPr>
        <p:txBody>
          <a:bodyPr anchor="t" rtlCol="false" tIns="0" lIns="0" bIns="0" rIns="0">
            <a:spAutoFit/>
          </a:bodyPr>
          <a:lstStyle/>
          <a:p>
            <a:pPr>
              <a:lnSpc>
                <a:spcPts val="5878"/>
              </a:lnSpc>
            </a:pPr>
            <a:r>
              <a:rPr lang="en-US" sz="6605" spc="-389">
                <a:solidFill>
                  <a:srgbClr val="000000"/>
                </a:solidFill>
                <a:latin typeface="Montserrat Ultra-Bold Italics"/>
              </a:rPr>
              <a:t>COMPASS MARITIME SERVICES LLC : VALUING SHIPS</a:t>
            </a:r>
          </a:p>
        </p:txBody>
      </p:sp>
      <p:sp>
        <p:nvSpPr>
          <p:cNvPr name="TextBox 13" id="13"/>
          <p:cNvSpPr txBox="true"/>
          <p:nvPr/>
        </p:nvSpPr>
        <p:spPr>
          <a:xfrm rot="0">
            <a:off x="13234514" y="1085850"/>
            <a:ext cx="4024786"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Italics"/>
              </a:rPr>
              <a:t>PRESENTATION</a:t>
            </a:r>
          </a:p>
        </p:txBody>
      </p:sp>
      <p:sp>
        <p:nvSpPr>
          <p:cNvPr name="TextBox 14" id="14"/>
          <p:cNvSpPr txBox="true"/>
          <p:nvPr/>
        </p:nvSpPr>
        <p:spPr>
          <a:xfrm rot="0">
            <a:off x="12496655" y="7731297"/>
            <a:ext cx="6618936" cy="3731662"/>
          </a:xfrm>
          <a:prstGeom prst="rect">
            <a:avLst/>
          </a:prstGeom>
        </p:spPr>
        <p:txBody>
          <a:bodyPr anchor="t" rtlCol="false" tIns="0" lIns="0" bIns="0" rIns="0">
            <a:spAutoFit/>
          </a:bodyPr>
          <a:lstStyle/>
          <a:p>
            <a:pPr>
              <a:lnSpc>
                <a:spcPts val="2750"/>
              </a:lnSpc>
            </a:pPr>
            <a:r>
              <a:rPr lang="en-US" sz="3090" spc="-182">
                <a:solidFill>
                  <a:srgbClr val="000000"/>
                </a:solidFill>
                <a:latin typeface="Arial"/>
              </a:rPr>
              <a:t>ISHANK SETHI</a:t>
            </a:r>
          </a:p>
          <a:p>
            <a:pPr>
              <a:lnSpc>
                <a:spcPts val="2750"/>
              </a:lnSpc>
            </a:pPr>
            <a:r>
              <a:rPr lang="en-US" sz="3090" spc="-182">
                <a:solidFill>
                  <a:srgbClr val="000000"/>
                </a:solidFill>
                <a:latin typeface="Arial"/>
              </a:rPr>
              <a:t>KRATI BAKLIWAL​</a:t>
            </a:r>
          </a:p>
          <a:p>
            <a:pPr>
              <a:lnSpc>
                <a:spcPts val="2750"/>
              </a:lnSpc>
            </a:pPr>
            <a:r>
              <a:rPr lang="en-US" sz="3090" spc="-182">
                <a:solidFill>
                  <a:srgbClr val="000000"/>
                </a:solidFill>
                <a:latin typeface="Arial"/>
              </a:rPr>
              <a:t>POORNASAI BHASKAR</a:t>
            </a:r>
          </a:p>
          <a:p>
            <a:pPr>
              <a:lnSpc>
                <a:spcPts val="2750"/>
              </a:lnSpc>
            </a:pPr>
            <a:r>
              <a:rPr lang="en-US" sz="3090" spc="-182">
                <a:solidFill>
                  <a:srgbClr val="000000"/>
                </a:solidFill>
                <a:latin typeface="Arial"/>
              </a:rPr>
              <a:t>LATIKA GURUNATHAN</a:t>
            </a:r>
          </a:p>
          <a:p>
            <a:pPr>
              <a:lnSpc>
                <a:spcPts val="2750"/>
              </a:lnSpc>
            </a:pPr>
            <a:r>
              <a:rPr lang="en-US" sz="3090" spc="-182">
                <a:solidFill>
                  <a:srgbClr val="000000"/>
                </a:solidFill>
                <a:latin typeface="Arial"/>
              </a:rPr>
              <a:t>MIRUDULA MURALIDHAR​</a:t>
            </a:r>
          </a:p>
          <a:p>
            <a:pPr>
              <a:lnSpc>
                <a:spcPts val="2750"/>
              </a:lnSpc>
            </a:pPr>
            <a:r>
              <a:rPr lang="en-US" sz="3090" spc="-182">
                <a:solidFill>
                  <a:srgbClr val="000000"/>
                </a:solidFill>
                <a:latin typeface="Arial"/>
              </a:rPr>
              <a:t>PREM KUMAR BALAKRISHNAN</a:t>
            </a:r>
          </a:p>
          <a:p>
            <a:pPr>
              <a:lnSpc>
                <a:spcPts val="2750"/>
              </a:lnSpc>
            </a:pPr>
          </a:p>
          <a:p>
            <a:pPr>
              <a:lnSpc>
                <a:spcPts val="2750"/>
              </a:lnSpc>
            </a:pPr>
          </a:p>
          <a:p>
            <a:pPr>
              <a:lnSpc>
                <a:spcPts val="2750"/>
              </a:lnSpc>
            </a:pPr>
          </a:p>
          <a:p>
            <a:pPr>
              <a:lnSpc>
                <a:spcPts val="1715"/>
              </a:lnSpc>
            </a:pPr>
          </a:p>
          <a:p>
            <a:pPr>
              <a:lnSpc>
                <a:spcPts val="2750"/>
              </a:lnSpc>
            </a:pPr>
          </a:p>
        </p:txBody>
      </p:sp>
      <p:sp>
        <p:nvSpPr>
          <p:cNvPr name="TextBox 15" id="15"/>
          <p:cNvSpPr txBox="true"/>
          <p:nvPr/>
        </p:nvSpPr>
        <p:spPr>
          <a:xfrm rot="0">
            <a:off x="590599" y="8813601"/>
            <a:ext cx="6362677" cy="835914"/>
          </a:xfrm>
          <a:prstGeom prst="rect">
            <a:avLst/>
          </a:prstGeom>
        </p:spPr>
        <p:txBody>
          <a:bodyPr anchor="t" rtlCol="false" tIns="0" lIns="0" bIns="0" rIns="0">
            <a:spAutoFit/>
          </a:bodyPr>
          <a:lstStyle/>
          <a:p>
            <a:pPr>
              <a:lnSpc>
                <a:spcPts val="3178"/>
              </a:lnSpc>
            </a:pPr>
            <a:r>
              <a:rPr lang="en-US" sz="3570" spc="-210">
                <a:solidFill>
                  <a:srgbClr val="FFFFFF"/>
                </a:solidFill>
                <a:latin typeface="Montserrat Bold Italics"/>
              </a:rPr>
              <a:t>STAT-610-674 - FA 23-24</a:t>
            </a:r>
          </a:p>
          <a:p>
            <a:pPr>
              <a:lnSpc>
                <a:spcPts val="317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216019" y="6204551"/>
            <a:ext cx="12298949" cy="3053749"/>
          </a:xfrm>
          <a:custGeom>
            <a:avLst/>
            <a:gdLst/>
            <a:ahLst/>
            <a:cxnLst/>
            <a:rect r="r" b="b" t="t" l="l"/>
            <a:pathLst>
              <a:path h="3053749" w="12298949">
                <a:moveTo>
                  <a:pt x="0" y="0"/>
                </a:moveTo>
                <a:lnTo>
                  <a:pt x="12298949" y="0"/>
                </a:lnTo>
                <a:lnTo>
                  <a:pt x="12298949" y="3053749"/>
                </a:lnTo>
                <a:lnTo>
                  <a:pt x="0" y="3053749"/>
                </a:lnTo>
                <a:lnTo>
                  <a:pt x="0" y="0"/>
                </a:lnTo>
                <a:close/>
              </a:path>
            </a:pathLst>
          </a:custGeom>
          <a:blipFill>
            <a:blip r:embed="rId2"/>
            <a:stretch>
              <a:fillRect l="0" t="0" r="0" b="0"/>
            </a:stretch>
          </a:blipFill>
        </p:spPr>
      </p:sp>
      <p:sp>
        <p:nvSpPr>
          <p:cNvPr name="Freeform 3" id="3"/>
          <p:cNvSpPr/>
          <p:nvPr/>
        </p:nvSpPr>
        <p:spPr>
          <a:xfrm flipH="false" flipV="false" rot="0">
            <a:off x="3704439" y="4610051"/>
            <a:ext cx="10879123" cy="533449"/>
          </a:xfrm>
          <a:custGeom>
            <a:avLst/>
            <a:gdLst/>
            <a:ahLst/>
            <a:cxnLst/>
            <a:rect r="r" b="b" t="t" l="l"/>
            <a:pathLst>
              <a:path h="533449" w="10879123">
                <a:moveTo>
                  <a:pt x="0" y="0"/>
                </a:moveTo>
                <a:lnTo>
                  <a:pt x="10879122" y="0"/>
                </a:lnTo>
                <a:lnTo>
                  <a:pt x="10879122" y="533449"/>
                </a:lnTo>
                <a:lnTo>
                  <a:pt x="0" y="533449"/>
                </a:lnTo>
                <a:lnTo>
                  <a:pt x="0" y="0"/>
                </a:lnTo>
                <a:close/>
              </a:path>
            </a:pathLst>
          </a:custGeom>
          <a:blipFill>
            <a:blip r:embed="rId3"/>
            <a:stretch>
              <a:fillRect l="0" t="0" r="0" b="0"/>
            </a:stretch>
          </a:blipFill>
        </p:spPr>
      </p:sp>
      <p:sp>
        <p:nvSpPr>
          <p:cNvPr name="TextBox 4" id="4"/>
          <p:cNvSpPr txBox="true"/>
          <p:nvPr/>
        </p:nvSpPr>
        <p:spPr>
          <a:xfrm rot="0">
            <a:off x="659946" y="975178"/>
            <a:ext cx="16036646" cy="761877"/>
          </a:xfrm>
          <a:prstGeom prst="rect">
            <a:avLst/>
          </a:prstGeom>
        </p:spPr>
        <p:txBody>
          <a:bodyPr anchor="t" rtlCol="false" tIns="0" lIns="0" bIns="0" rIns="0">
            <a:spAutoFit/>
          </a:bodyPr>
          <a:lstStyle/>
          <a:p>
            <a:pPr>
              <a:lnSpc>
                <a:spcPts val="5526"/>
              </a:lnSpc>
            </a:pPr>
            <a:r>
              <a:rPr lang="en-US" sz="6209" spc="-366">
                <a:solidFill>
                  <a:srgbClr val="000000"/>
                </a:solidFill>
                <a:latin typeface="Montserrat Ultra-Bold Italics"/>
              </a:rPr>
              <a:t>WHICH IS THE BEST COMPARABLE SHIP ?</a:t>
            </a:r>
          </a:p>
        </p:txBody>
      </p:sp>
      <p:sp>
        <p:nvSpPr>
          <p:cNvPr name="TextBox 5" id="5"/>
          <p:cNvSpPr txBox="true"/>
          <p:nvPr/>
        </p:nvSpPr>
        <p:spPr>
          <a:xfrm rot="0">
            <a:off x="1028700" y="2788891"/>
            <a:ext cx="15954898" cy="1703810"/>
          </a:xfrm>
          <a:prstGeom prst="rect">
            <a:avLst/>
          </a:prstGeom>
        </p:spPr>
        <p:txBody>
          <a:bodyPr anchor="t" rtlCol="false" tIns="0" lIns="0" bIns="0" rIns="0">
            <a:spAutoFit/>
          </a:bodyPr>
          <a:lstStyle/>
          <a:p>
            <a:pPr>
              <a:lnSpc>
                <a:spcPts val="4533"/>
              </a:lnSpc>
            </a:pPr>
            <a:r>
              <a:rPr lang="en-US" sz="3238">
                <a:solidFill>
                  <a:srgbClr val="000000"/>
                </a:solidFill>
                <a:latin typeface="Canva Sans"/>
              </a:rPr>
              <a:t>•Each feature was compared to the respective feature of Bet Performer and the difference was calculated. By the Below Formula.</a:t>
            </a:r>
          </a:p>
          <a:p>
            <a:pPr>
              <a:lnSpc>
                <a:spcPts val="453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9353222" y="0"/>
            <a:ext cx="14405124" cy="1440512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a:grpSpLocks noChangeAspect="true"/>
          </p:cNvGrpSpPr>
          <p:nvPr/>
        </p:nvGrpSpPr>
        <p:grpSpPr>
          <a:xfrm rot="0">
            <a:off x="10129906" y="1762336"/>
            <a:ext cx="9945894" cy="9945854"/>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t="0" r="-12056" b="0"/>
              </a:stretch>
            </a:blipFill>
          </p:spPr>
        </p:sp>
      </p:grpSp>
      <p:sp>
        <p:nvSpPr>
          <p:cNvPr name="Freeform 7" id="7"/>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1171575"/>
            <a:ext cx="16990790" cy="930223"/>
          </a:xfrm>
          <a:prstGeom prst="rect">
            <a:avLst/>
          </a:prstGeom>
        </p:spPr>
        <p:txBody>
          <a:bodyPr anchor="t" rtlCol="false" tIns="0" lIns="0" bIns="0" rIns="0">
            <a:spAutoFit/>
          </a:bodyPr>
          <a:lstStyle/>
          <a:p>
            <a:pPr>
              <a:lnSpc>
                <a:spcPts val="6902"/>
              </a:lnSpc>
            </a:pPr>
            <a:r>
              <a:rPr lang="en-US" sz="7043" spc="-415">
                <a:solidFill>
                  <a:srgbClr val="263F6B"/>
                </a:solidFill>
                <a:latin typeface="Montserrat Ultra-Bold Italics"/>
              </a:rPr>
              <a:t>RECOMMENDED PRICE</a:t>
            </a:r>
          </a:p>
        </p:txBody>
      </p:sp>
      <p:sp>
        <p:nvSpPr>
          <p:cNvPr name="TextBox 9" id="9"/>
          <p:cNvSpPr txBox="true"/>
          <p:nvPr/>
        </p:nvSpPr>
        <p:spPr>
          <a:xfrm rot="0">
            <a:off x="1348635" y="2587782"/>
            <a:ext cx="7645366" cy="2555718"/>
          </a:xfrm>
          <a:prstGeom prst="rect">
            <a:avLst/>
          </a:prstGeom>
        </p:spPr>
        <p:txBody>
          <a:bodyPr anchor="t" rtlCol="false" tIns="0" lIns="0" bIns="0" rIns="0">
            <a:spAutoFit/>
          </a:bodyPr>
          <a:lstStyle/>
          <a:p>
            <a:pPr>
              <a:lnSpc>
                <a:spcPts val="3421"/>
              </a:lnSpc>
              <a:spcBef>
                <a:spcPct val="0"/>
              </a:spcBef>
            </a:pPr>
            <a:r>
              <a:rPr lang="en-US" sz="2444" spc="48">
                <a:solidFill>
                  <a:srgbClr val="263F6B"/>
                </a:solidFill>
                <a:latin typeface="Montserrat"/>
              </a:rPr>
              <a:t>We have determined a recommended price of $126.54 million for the "Bet Performer" after performing an in-depth evaluation that takes into consideration significant variables like age at sale, deadweight tonnage (DWT), cape size, location, and dynamics market.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815424" y="3318239"/>
          <a:ext cx="12657152" cy="4972050"/>
        </p:xfrm>
        <a:graphic>
          <a:graphicData uri="http://schemas.openxmlformats.org/drawingml/2006/table">
            <a:tbl>
              <a:tblPr/>
              <a:tblGrid>
                <a:gridCol w="5673555"/>
                <a:gridCol w="6983598"/>
              </a:tblGrid>
              <a:tr h="1103833">
                <a:tc>
                  <a:txBody>
                    <a:bodyPr anchor="t" rtlCol="false"/>
                    <a:lstStyle/>
                    <a:p>
                      <a:pPr algn="ctr">
                        <a:lnSpc>
                          <a:spcPts val="2520"/>
                        </a:lnSpc>
                        <a:defRPr/>
                      </a:pPr>
                      <a:r>
                        <a:rPr lang="en-US" sz="1800">
                          <a:solidFill>
                            <a:srgbClr val="000000"/>
                          </a:solidFill>
                          <a:latin typeface="Montserrat Bold"/>
                        </a:rPr>
                        <a:t>Attribute</a:t>
                      </a:r>
                      <a:endParaRPr lang="en-US" sz="1100"/>
                    </a:p>
                    <a:p>
                      <a:pPr algn="ctr">
                        <a:lnSpc>
                          <a:spcPts val="2520"/>
                        </a:lnSpc>
                      </a:pPr>
                      <a:r>
                        <a:rPr lang="en-US" sz="1800">
                          <a:solidFill>
                            <a:srgbClr val="000000"/>
                          </a:solidFill>
                          <a:latin typeface="Montserrat Bold"/>
                        </a:rPr>
                        <a:t>  Variable</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Bold"/>
                        </a:rPr>
                        <a:t>Equation</a:t>
                      </a:r>
                      <a:endParaRPr lang="en-US" sz="1100"/>
                    </a:p>
                    <a:p>
                      <a:pPr algn="ctr">
                        <a:lnSpc>
                          <a:spcPts val="2520"/>
                        </a:lnSpc>
                      </a:pPr>
                      <a:r>
                        <a:rPr lang="en-US" sz="1800">
                          <a:solidFill>
                            <a:srgbClr val="000000"/>
                          </a:solidFill>
                          <a:latin typeface="Montserrat Bold"/>
                        </a:rPr>
                        <a:t>  to calculate price</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787081">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Montserrat"/>
                        </a:rPr>
                        <a: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7045">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7045">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7045">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367887" y="669022"/>
            <a:ext cx="17639530" cy="1682234"/>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PRICE PREDICTION FROM REGRESSION MODEL</a:t>
            </a:r>
          </a:p>
        </p:txBody>
      </p:sp>
      <p:sp>
        <p:nvSpPr>
          <p:cNvPr name="TextBox 4" id="4"/>
          <p:cNvSpPr txBox="true"/>
          <p:nvPr/>
        </p:nvSpPr>
        <p:spPr>
          <a:xfrm rot="0">
            <a:off x="3735536" y="5448793"/>
            <a:ext cx="3864144" cy="912076"/>
          </a:xfrm>
          <a:prstGeom prst="rect">
            <a:avLst/>
          </a:prstGeom>
        </p:spPr>
        <p:txBody>
          <a:bodyPr anchor="t" rtlCol="false" tIns="0" lIns="0" bIns="0" rIns="0">
            <a:spAutoFit/>
          </a:bodyPr>
          <a:lstStyle/>
          <a:p>
            <a:pPr algn="ctr">
              <a:lnSpc>
                <a:spcPts val="3694"/>
              </a:lnSpc>
            </a:pPr>
            <a:r>
              <a:rPr lang="en-US" sz="2638">
                <a:solidFill>
                  <a:srgbClr val="263F6B"/>
                </a:solidFill>
                <a:latin typeface="Canva Sans"/>
              </a:rPr>
              <a:t>DWT</a:t>
            </a:r>
          </a:p>
          <a:p>
            <a:pPr algn="ctr">
              <a:lnSpc>
                <a:spcPts val="3694"/>
              </a:lnSpc>
            </a:pPr>
          </a:p>
        </p:txBody>
      </p:sp>
      <p:sp>
        <p:nvSpPr>
          <p:cNvPr name="TextBox 5" id="5"/>
          <p:cNvSpPr txBox="true"/>
          <p:nvPr/>
        </p:nvSpPr>
        <p:spPr>
          <a:xfrm rot="0">
            <a:off x="3735536" y="4504082"/>
            <a:ext cx="3864144" cy="912076"/>
          </a:xfrm>
          <a:prstGeom prst="rect">
            <a:avLst/>
          </a:prstGeom>
        </p:spPr>
        <p:txBody>
          <a:bodyPr anchor="t" rtlCol="false" tIns="0" lIns="0" bIns="0" rIns="0">
            <a:spAutoFit/>
          </a:bodyPr>
          <a:lstStyle/>
          <a:p>
            <a:pPr algn="ctr">
              <a:lnSpc>
                <a:spcPts val="3694"/>
              </a:lnSpc>
            </a:pPr>
            <a:r>
              <a:rPr lang="en-US" sz="2638">
                <a:solidFill>
                  <a:srgbClr val="263F6B"/>
                </a:solidFill>
                <a:latin typeface="Canva Sans"/>
              </a:rPr>
              <a:t>AGE</a:t>
            </a:r>
          </a:p>
          <a:p>
            <a:pPr algn="ctr">
              <a:lnSpc>
                <a:spcPts val="3694"/>
              </a:lnSpc>
            </a:pPr>
          </a:p>
        </p:txBody>
      </p:sp>
      <p:sp>
        <p:nvSpPr>
          <p:cNvPr name="TextBox 6" id="6"/>
          <p:cNvSpPr txBox="true"/>
          <p:nvPr/>
        </p:nvSpPr>
        <p:spPr>
          <a:xfrm rot="0">
            <a:off x="3735536" y="6646373"/>
            <a:ext cx="3864144" cy="446337"/>
          </a:xfrm>
          <a:prstGeom prst="rect">
            <a:avLst/>
          </a:prstGeom>
        </p:spPr>
        <p:txBody>
          <a:bodyPr anchor="t" rtlCol="false" tIns="0" lIns="0" bIns="0" rIns="0">
            <a:spAutoFit/>
          </a:bodyPr>
          <a:lstStyle/>
          <a:p>
            <a:pPr algn="ctr">
              <a:lnSpc>
                <a:spcPts val="3694"/>
              </a:lnSpc>
            </a:pPr>
            <a:r>
              <a:rPr lang="en-US" sz="2638">
                <a:solidFill>
                  <a:srgbClr val="263F6B"/>
                </a:solidFill>
                <a:latin typeface="Canva Sans"/>
              </a:rPr>
              <a:t>CAPE SIZE</a:t>
            </a:r>
          </a:p>
        </p:txBody>
      </p:sp>
      <p:sp>
        <p:nvSpPr>
          <p:cNvPr name="TextBox 7" id="7"/>
          <p:cNvSpPr txBox="true"/>
          <p:nvPr/>
        </p:nvSpPr>
        <p:spPr>
          <a:xfrm rot="0">
            <a:off x="3735536" y="7568985"/>
            <a:ext cx="3864144" cy="912076"/>
          </a:xfrm>
          <a:prstGeom prst="rect">
            <a:avLst/>
          </a:prstGeom>
        </p:spPr>
        <p:txBody>
          <a:bodyPr anchor="t" rtlCol="false" tIns="0" lIns="0" bIns="0" rIns="0">
            <a:spAutoFit/>
          </a:bodyPr>
          <a:lstStyle/>
          <a:p>
            <a:pPr algn="ctr">
              <a:lnSpc>
                <a:spcPts val="3694"/>
              </a:lnSpc>
            </a:pPr>
            <a:r>
              <a:rPr lang="en-US" sz="2638">
                <a:solidFill>
                  <a:srgbClr val="263F6B"/>
                </a:solidFill>
                <a:latin typeface="Canva Sans"/>
              </a:rPr>
              <a:t>AGE, DWT, CAPE SIZE</a:t>
            </a:r>
          </a:p>
          <a:p>
            <a:pPr algn="ctr">
              <a:lnSpc>
                <a:spcPts val="3694"/>
              </a:lnSpc>
            </a:pPr>
          </a:p>
        </p:txBody>
      </p:sp>
      <p:sp>
        <p:nvSpPr>
          <p:cNvPr name="TextBox 8" id="8"/>
          <p:cNvSpPr txBox="true"/>
          <p:nvPr/>
        </p:nvSpPr>
        <p:spPr>
          <a:xfrm rot="0">
            <a:off x="9187652" y="4587942"/>
            <a:ext cx="5569353" cy="1340701"/>
          </a:xfrm>
          <a:prstGeom prst="rect">
            <a:avLst/>
          </a:prstGeom>
        </p:spPr>
        <p:txBody>
          <a:bodyPr anchor="t" rtlCol="false" tIns="0" lIns="0" bIns="0" rIns="0">
            <a:spAutoFit/>
          </a:bodyPr>
          <a:lstStyle/>
          <a:p>
            <a:pPr algn="ctr">
              <a:lnSpc>
                <a:spcPts val="3591"/>
              </a:lnSpc>
            </a:pPr>
            <a:r>
              <a:rPr lang="en-US" sz="2565">
                <a:solidFill>
                  <a:srgbClr val="263F6B"/>
                </a:solidFill>
                <a:latin typeface="Canva Sans"/>
              </a:rPr>
              <a:t>Price = -4.21(Age) + 133.13</a:t>
            </a:r>
          </a:p>
          <a:p>
            <a:pPr algn="ctr">
              <a:lnSpc>
                <a:spcPts val="3591"/>
              </a:lnSpc>
            </a:pPr>
          </a:p>
          <a:p>
            <a:pPr algn="ctr">
              <a:lnSpc>
                <a:spcPts val="3591"/>
              </a:lnSpc>
            </a:pPr>
          </a:p>
        </p:txBody>
      </p:sp>
      <p:sp>
        <p:nvSpPr>
          <p:cNvPr name="TextBox 9" id="9"/>
          <p:cNvSpPr txBox="true"/>
          <p:nvPr/>
        </p:nvSpPr>
        <p:spPr>
          <a:xfrm rot="0">
            <a:off x="9187652" y="5472912"/>
            <a:ext cx="5569353" cy="887957"/>
          </a:xfrm>
          <a:prstGeom prst="rect">
            <a:avLst/>
          </a:prstGeom>
        </p:spPr>
        <p:txBody>
          <a:bodyPr anchor="t" rtlCol="false" tIns="0" lIns="0" bIns="0" rIns="0">
            <a:spAutoFit/>
          </a:bodyPr>
          <a:lstStyle/>
          <a:p>
            <a:pPr algn="ctr">
              <a:lnSpc>
                <a:spcPts val="3591"/>
              </a:lnSpc>
            </a:pPr>
            <a:r>
              <a:rPr lang="en-US" sz="2565">
                <a:solidFill>
                  <a:srgbClr val="263F6B"/>
                </a:solidFill>
                <a:latin typeface="Canva Sans"/>
              </a:rPr>
              <a:t>Price = 0.98(DWT) - 84.16</a:t>
            </a:r>
          </a:p>
          <a:p>
            <a:pPr algn="ctr">
              <a:lnSpc>
                <a:spcPts val="3591"/>
              </a:lnSpc>
            </a:pPr>
          </a:p>
        </p:txBody>
      </p:sp>
      <p:sp>
        <p:nvSpPr>
          <p:cNvPr name="TextBox 10" id="10"/>
          <p:cNvSpPr txBox="true"/>
          <p:nvPr/>
        </p:nvSpPr>
        <p:spPr>
          <a:xfrm rot="0">
            <a:off x="9187652" y="6496844"/>
            <a:ext cx="5569353" cy="1793445"/>
          </a:xfrm>
          <a:prstGeom prst="rect">
            <a:avLst/>
          </a:prstGeom>
        </p:spPr>
        <p:txBody>
          <a:bodyPr anchor="t" rtlCol="false" tIns="0" lIns="0" bIns="0" rIns="0">
            <a:spAutoFit/>
          </a:bodyPr>
          <a:lstStyle/>
          <a:p>
            <a:pPr algn="ctr">
              <a:lnSpc>
                <a:spcPts val="3591"/>
              </a:lnSpc>
            </a:pPr>
            <a:r>
              <a:rPr lang="en-US" sz="2565">
                <a:solidFill>
                  <a:srgbClr val="263F6B"/>
                </a:solidFill>
                <a:latin typeface="Canva Sans"/>
              </a:rPr>
              <a:t>Price = 0.0047(Capesize) + 28.57</a:t>
            </a:r>
          </a:p>
          <a:p>
            <a:pPr algn="ctr">
              <a:lnSpc>
                <a:spcPts val="3591"/>
              </a:lnSpc>
            </a:pPr>
          </a:p>
          <a:p>
            <a:pPr algn="ctr">
              <a:lnSpc>
                <a:spcPts val="3591"/>
              </a:lnSpc>
            </a:pPr>
          </a:p>
          <a:p>
            <a:pPr algn="ctr">
              <a:lnSpc>
                <a:spcPts val="3591"/>
              </a:lnSpc>
            </a:pPr>
          </a:p>
        </p:txBody>
      </p:sp>
      <p:sp>
        <p:nvSpPr>
          <p:cNvPr name="TextBox 11" id="11"/>
          <p:cNvSpPr txBox="true"/>
          <p:nvPr/>
        </p:nvSpPr>
        <p:spPr>
          <a:xfrm rot="0">
            <a:off x="8829867" y="7354673"/>
            <a:ext cx="6284924" cy="1340701"/>
          </a:xfrm>
          <a:prstGeom prst="rect">
            <a:avLst/>
          </a:prstGeom>
        </p:spPr>
        <p:txBody>
          <a:bodyPr anchor="t" rtlCol="false" tIns="0" lIns="0" bIns="0" rIns="0">
            <a:spAutoFit/>
          </a:bodyPr>
          <a:lstStyle/>
          <a:p>
            <a:pPr algn="ctr">
              <a:lnSpc>
                <a:spcPts val="3591"/>
              </a:lnSpc>
            </a:pPr>
            <a:r>
              <a:rPr lang="en-US" sz="2565">
                <a:solidFill>
                  <a:srgbClr val="263F6B"/>
                </a:solidFill>
                <a:latin typeface="Canva Sans"/>
              </a:rPr>
              <a:t>Price = 44.22+ (-4.21(Age)+ 0.24(DWT)+0.007*(Capesize)) </a:t>
            </a:r>
          </a:p>
          <a:p>
            <a:pPr algn="ctr">
              <a:lnSpc>
                <a:spcPts val="359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009592" y="-259074"/>
            <a:ext cx="2556816" cy="2575547"/>
          </a:xfrm>
          <a:custGeom>
            <a:avLst/>
            <a:gdLst/>
            <a:ahLst/>
            <a:cxnLst/>
            <a:rect r="r" b="b" t="t" l="l"/>
            <a:pathLst>
              <a:path h="2575547" w="2556816">
                <a:moveTo>
                  <a:pt x="0" y="0"/>
                </a:moveTo>
                <a:lnTo>
                  <a:pt x="2556816" y="0"/>
                </a:lnTo>
                <a:lnTo>
                  <a:pt x="2556816" y="2575548"/>
                </a:lnTo>
                <a:lnTo>
                  <a:pt x="0" y="2575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8116" y="7536211"/>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786333" y="1171575"/>
            <a:ext cx="10673482" cy="1682234"/>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PRICE PREDICTION </a:t>
            </a:r>
          </a:p>
          <a:p>
            <a:pPr algn="ctr">
              <a:lnSpc>
                <a:spcPts val="6492"/>
              </a:lnSpc>
            </a:pPr>
          </a:p>
        </p:txBody>
      </p:sp>
      <p:graphicFrame>
        <p:nvGraphicFramePr>
          <p:cNvPr name="Table 6" id="6"/>
          <p:cNvGraphicFramePr>
            <a:graphicFrameLocks noGrp="true"/>
          </p:cNvGraphicFramePr>
          <p:nvPr/>
        </p:nvGraphicFramePr>
        <p:xfrm>
          <a:off x="1445396" y="3274001"/>
          <a:ext cx="15813904" cy="4833990"/>
        </p:xfrm>
        <a:graphic>
          <a:graphicData uri="http://schemas.openxmlformats.org/drawingml/2006/table">
            <a:tbl>
              <a:tblPr/>
              <a:tblGrid>
                <a:gridCol w="4635076"/>
                <a:gridCol w="5681539"/>
                <a:gridCol w="5497289"/>
              </a:tblGrid>
              <a:tr h="1959726">
                <a:tc>
                  <a:txBody>
                    <a:bodyPr anchor="t" rtlCol="false"/>
                    <a:lstStyle/>
                    <a:p>
                      <a:pPr algn="ctr">
                        <a:lnSpc>
                          <a:spcPts val="3748"/>
                        </a:lnSpc>
                        <a:defRPr/>
                      </a:pPr>
                      <a:r>
                        <a:rPr lang="en-US" sz="2677">
                          <a:solidFill>
                            <a:srgbClr val="FFFFFF"/>
                          </a:solidFill>
                          <a:latin typeface="Montserrat Ultra-Bold"/>
                        </a:rPr>
                        <a:t>Condition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748"/>
                        </a:lnSpc>
                        <a:defRPr/>
                      </a:pPr>
                      <a:r>
                        <a:rPr lang="en-US" sz="2677">
                          <a:solidFill>
                            <a:srgbClr val="FFFFFF"/>
                          </a:solidFill>
                          <a:latin typeface="Montserrat Bold"/>
                        </a:rPr>
                        <a:t>Input Variables</a:t>
                      </a:r>
                      <a:endParaRPr lang="en-US" sz="1100"/>
                    </a:p>
                    <a:p>
                      <a:pPr algn="ctr">
                        <a:lnSpc>
                          <a:spcPts val="3748"/>
                        </a:lnSpc>
                      </a:pP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748"/>
                        </a:lnSpc>
                        <a:defRPr/>
                      </a:pPr>
                      <a:r>
                        <a:rPr lang="en-US" sz="2677">
                          <a:solidFill>
                            <a:srgbClr val="FFFFFF"/>
                          </a:solidFill>
                          <a:latin typeface="Montserrat Ultra-Bold"/>
                        </a:rPr>
                        <a:t>Predicted Price(In Million USD)</a:t>
                      </a:r>
                      <a:endParaRPr lang="en-US" sz="1100"/>
                    </a:p>
                    <a:p>
                      <a:pPr algn="ctr">
                        <a:lnSpc>
                          <a:spcPts val="3748"/>
                        </a:lnSpc>
                      </a:pP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1045187">
                <a:tc>
                  <a:txBody>
                    <a:bodyPr anchor="t" rtlCol="false"/>
                    <a:lstStyle/>
                    <a:p>
                      <a:pPr algn="ctr">
                        <a:lnSpc>
                          <a:spcPts val="3139"/>
                        </a:lnSpc>
                        <a:defRPr/>
                      </a:pPr>
                      <a:r>
                        <a:rPr lang="en-US" sz="2242">
                          <a:solidFill>
                            <a:srgbClr val="000000"/>
                          </a:solidFill>
                          <a:latin typeface="Open Sans Light"/>
                        </a:rPr>
                        <a:t>5 years younger</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r>
                        <a:rPr lang="en-US" sz="1542">
                          <a:solidFill>
                            <a:srgbClr val="FFFFFF"/>
                          </a:solidFill>
                          <a:latin typeface="Open Sans Light"/>
                        </a:rPr>
                        <a:t>Age</a:t>
                      </a:r>
                      <a:endParaRPr lang="en-US" sz="1100"/>
                    </a:p>
                    <a:p>
                      <a:pPr algn="ctr">
                        <a:lnSpc>
                          <a:spcPts val="2159"/>
                        </a:lnSpc>
                      </a:pPr>
                      <a:r>
                        <a:rPr lang="en-US" sz="1542">
                          <a:solidFill>
                            <a:srgbClr val="FFFFFF"/>
                          </a:solidFill>
                          <a:latin typeface="Open Sans Light"/>
                        </a:rPr>
                        <a:t>  = 6, DWT = 172, Capesize = 12479 </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979"/>
                        </a:lnSpc>
                        <a:defRPr/>
                      </a:pPr>
                      <a:r>
                        <a:rPr lang="en-US" sz="2842">
                          <a:solidFill>
                            <a:srgbClr val="FFFFFF"/>
                          </a:solidFill>
                          <a:latin typeface="Open Sans Light"/>
                        </a:rPr>
                        <a:t>$</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924589">
                <a:tc>
                  <a:txBody>
                    <a:bodyPr anchor="t" rtlCol="false"/>
                    <a:lstStyle/>
                    <a:p>
                      <a:pPr algn="ctr">
                        <a:lnSpc>
                          <a:spcPts val="3279"/>
                        </a:lnSpc>
                        <a:defRPr/>
                      </a:pPr>
                      <a:r>
                        <a:rPr lang="en-US" sz="2342">
                          <a:solidFill>
                            <a:srgbClr val="212423"/>
                          </a:solidFill>
                          <a:latin typeface="Open Sans Light"/>
                        </a:rPr>
                        <a:t>20 k DWT lighter</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r>
                        <a:rPr lang="en-US" sz="1542">
                          <a:solidFill>
                            <a:srgbClr val="FFFFFF"/>
                          </a:solidFill>
                          <a:latin typeface="Open Sans Light"/>
                        </a:rPr>
                        <a:t>Age = 11, DWT = 152, Capesize = 12479</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904489">
                <a:tc>
                  <a:txBody>
                    <a:bodyPr anchor="t" rtlCol="false"/>
                    <a:lstStyle/>
                    <a:p>
                      <a:pPr algn="ctr">
                        <a:lnSpc>
                          <a:spcPts val="3139"/>
                        </a:lnSpc>
                        <a:defRPr/>
                      </a:pPr>
                      <a:r>
                        <a:rPr lang="en-US" sz="2242">
                          <a:solidFill>
                            <a:srgbClr val="000000"/>
                          </a:solidFill>
                          <a:latin typeface="Open Sans Light"/>
                        </a:rPr>
                        <a:t>30 % Lower charter rate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r>
                        <a:rPr lang="en-US" sz="1542">
                          <a:solidFill>
                            <a:srgbClr val="FFFFFF"/>
                          </a:solidFill>
                          <a:latin typeface="Open Sans Light"/>
                        </a:rPr>
                        <a:t>Age = 11, DWT = 172, Capesize = 8735</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r>
                        <a:rPr lang="en-US" sz="1542">
                          <a:solidFill>
                            <a:srgbClr val="FFFFFF"/>
                          </a:solidFill>
                          <a:latin typeface="Open Sans Light"/>
                        </a:rPr>
                        <a:t>$147.59</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7" id="7"/>
          <p:cNvSpPr/>
          <p:nvPr/>
        </p:nvSpPr>
        <p:spPr>
          <a:xfrm rot="-2700000">
            <a:off x="-2646503" y="-1243700"/>
            <a:ext cx="5293007" cy="2487400"/>
          </a:xfrm>
          <a:prstGeom prst="rect">
            <a:avLst/>
          </a:prstGeom>
          <a:solidFill>
            <a:srgbClr val="213559"/>
          </a:solidFill>
        </p:spPr>
      </p:sp>
      <p:sp>
        <p:nvSpPr>
          <p:cNvPr name="AutoShape 8" id="8"/>
          <p:cNvSpPr/>
          <p:nvPr/>
        </p:nvSpPr>
        <p:spPr>
          <a:xfrm rot="-2700000">
            <a:off x="15641497" y="9043300"/>
            <a:ext cx="5293007" cy="2487400"/>
          </a:xfrm>
          <a:prstGeom prst="rect">
            <a:avLst/>
          </a:prstGeom>
          <a:solidFill>
            <a:srgbClr val="213559"/>
          </a:solidFill>
        </p:spPr>
      </p:sp>
      <p:sp>
        <p:nvSpPr>
          <p:cNvPr name="TextBox 9" id="9"/>
          <p:cNvSpPr txBox="true"/>
          <p:nvPr/>
        </p:nvSpPr>
        <p:spPr>
          <a:xfrm rot="0">
            <a:off x="12593071" y="5339075"/>
            <a:ext cx="3733488" cy="580390"/>
          </a:xfrm>
          <a:prstGeom prst="rect">
            <a:avLst/>
          </a:prstGeom>
        </p:spPr>
        <p:txBody>
          <a:bodyPr anchor="t" rtlCol="false" tIns="0" lIns="0" bIns="0" rIns="0">
            <a:spAutoFit/>
          </a:bodyPr>
          <a:lstStyle/>
          <a:p>
            <a:pPr algn="ctr">
              <a:lnSpc>
                <a:spcPts val="4759"/>
              </a:lnSpc>
            </a:pPr>
            <a:r>
              <a:rPr lang="en-US" sz="3399">
                <a:solidFill>
                  <a:srgbClr val="263F6B"/>
                </a:solidFill>
                <a:latin typeface="Canva Sans"/>
              </a:rPr>
              <a:t>$147.59</a:t>
            </a:r>
          </a:p>
        </p:txBody>
      </p:sp>
      <p:sp>
        <p:nvSpPr>
          <p:cNvPr name="TextBox 10" id="10"/>
          <p:cNvSpPr txBox="true"/>
          <p:nvPr/>
        </p:nvSpPr>
        <p:spPr>
          <a:xfrm rot="0">
            <a:off x="12593071" y="7469536"/>
            <a:ext cx="3733488" cy="580390"/>
          </a:xfrm>
          <a:prstGeom prst="rect">
            <a:avLst/>
          </a:prstGeom>
        </p:spPr>
        <p:txBody>
          <a:bodyPr anchor="t" rtlCol="false" tIns="0" lIns="0" bIns="0" rIns="0">
            <a:spAutoFit/>
          </a:bodyPr>
          <a:lstStyle/>
          <a:p>
            <a:pPr algn="ctr">
              <a:lnSpc>
                <a:spcPts val="4759"/>
              </a:lnSpc>
            </a:pPr>
            <a:r>
              <a:rPr lang="en-US" sz="3399">
                <a:solidFill>
                  <a:srgbClr val="263F6B"/>
                </a:solidFill>
                <a:latin typeface="Canva Sans"/>
              </a:rPr>
              <a:t>$100.33</a:t>
            </a:r>
          </a:p>
        </p:txBody>
      </p:sp>
      <p:sp>
        <p:nvSpPr>
          <p:cNvPr name="TextBox 11" id="11"/>
          <p:cNvSpPr txBox="true"/>
          <p:nvPr/>
        </p:nvSpPr>
        <p:spPr>
          <a:xfrm rot="0">
            <a:off x="12593071" y="6404305"/>
            <a:ext cx="3733488" cy="580390"/>
          </a:xfrm>
          <a:prstGeom prst="rect">
            <a:avLst/>
          </a:prstGeom>
        </p:spPr>
        <p:txBody>
          <a:bodyPr anchor="t" rtlCol="false" tIns="0" lIns="0" bIns="0" rIns="0">
            <a:spAutoFit/>
          </a:bodyPr>
          <a:lstStyle/>
          <a:p>
            <a:pPr algn="ctr">
              <a:lnSpc>
                <a:spcPts val="4759"/>
              </a:lnSpc>
            </a:pPr>
            <a:r>
              <a:rPr lang="en-US" sz="3399">
                <a:solidFill>
                  <a:srgbClr val="263F6B"/>
                </a:solidFill>
                <a:latin typeface="Canva Sans"/>
              </a:rPr>
              <a:t>$121.74</a:t>
            </a:r>
          </a:p>
        </p:txBody>
      </p:sp>
      <p:sp>
        <p:nvSpPr>
          <p:cNvPr name="TextBox 12" id="12"/>
          <p:cNvSpPr txBox="true"/>
          <p:nvPr/>
        </p:nvSpPr>
        <p:spPr>
          <a:xfrm rot="0">
            <a:off x="6553968" y="5159479"/>
            <a:ext cx="4646657" cy="949108"/>
          </a:xfrm>
          <a:prstGeom prst="rect">
            <a:avLst/>
          </a:prstGeom>
        </p:spPr>
        <p:txBody>
          <a:bodyPr anchor="t" rtlCol="false" tIns="0" lIns="0" bIns="0" rIns="0">
            <a:spAutoFit/>
          </a:bodyPr>
          <a:lstStyle/>
          <a:p>
            <a:pPr algn="ctr">
              <a:lnSpc>
                <a:spcPts val="3811"/>
              </a:lnSpc>
            </a:pPr>
            <a:r>
              <a:rPr lang="en-US" sz="2722">
                <a:solidFill>
                  <a:srgbClr val="263F6B"/>
                </a:solidFill>
                <a:latin typeface="Canva Sans"/>
              </a:rPr>
              <a:t>Age = 6, DWT = 172, Capesize = 12479 </a:t>
            </a:r>
          </a:p>
        </p:txBody>
      </p:sp>
      <p:sp>
        <p:nvSpPr>
          <p:cNvPr name="TextBox 13" id="13"/>
          <p:cNvSpPr txBox="true"/>
          <p:nvPr/>
        </p:nvSpPr>
        <p:spPr>
          <a:xfrm rot="0">
            <a:off x="6694474" y="6192261"/>
            <a:ext cx="4506151" cy="912612"/>
          </a:xfrm>
          <a:prstGeom prst="rect">
            <a:avLst/>
          </a:prstGeom>
        </p:spPr>
        <p:txBody>
          <a:bodyPr anchor="t" rtlCol="false" tIns="0" lIns="0" bIns="0" rIns="0">
            <a:spAutoFit/>
          </a:bodyPr>
          <a:lstStyle/>
          <a:p>
            <a:pPr algn="ctr">
              <a:lnSpc>
                <a:spcPts val="3696"/>
              </a:lnSpc>
            </a:pPr>
            <a:r>
              <a:rPr lang="en-US" sz="2640">
                <a:solidFill>
                  <a:srgbClr val="263F6B"/>
                </a:solidFill>
                <a:latin typeface="Canva Sans"/>
              </a:rPr>
              <a:t>Age = 11, DWT = 152, Capesize = 12479 </a:t>
            </a:r>
          </a:p>
        </p:txBody>
      </p:sp>
      <p:sp>
        <p:nvSpPr>
          <p:cNvPr name="TextBox 14" id="14"/>
          <p:cNvSpPr txBox="true"/>
          <p:nvPr/>
        </p:nvSpPr>
        <p:spPr>
          <a:xfrm rot="0">
            <a:off x="6840662" y="7200123"/>
            <a:ext cx="4213774" cy="1282753"/>
          </a:xfrm>
          <a:prstGeom prst="rect">
            <a:avLst/>
          </a:prstGeom>
        </p:spPr>
        <p:txBody>
          <a:bodyPr anchor="t" rtlCol="false" tIns="0" lIns="0" bIns="0" rIns="0">
            <a:spAutoFit/>
          </a:bodyPr>
          <a:lstStyle/>
          <a:p>
            <a:pPr algn="ctr">
              <a:lnSpc>
                <a:spcPts val="3456"/>
              </a:lnSpc>
            </a:pPr>
            <a:r>
              <a:rPr lang="en-US" sz="2469">
                <a:solidFill>
                  <a:srgbClr val="263F6B"/>
                </a:solidFill>
                <a:latin typeface="Canva Sans"/>
              </a:rPr>
              <a:t>Age = 11, DWT = 172, Capesize = 8735</a:t>
            </a:r>
          </a:p>
          <a:p>
            <a:pPr algn="ctr">
              <a:lnSpc>
                <a:spcPts val="3456"/>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67887" y="669022"/>
            <a:ext cx="16626835" cy="1682234"/>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PRICE RECOMMENDATION AND SUGGESTIONS</a:t>
            </a:r>
          </a:p>
        </p:txBody>
      </p:sp>
      <p:sp>
        <p:nvSpPr>
          <p:cNvPr name="TextBox 3" id="3"/>
          <p:cNvSpPr txBox="true"/>
          <p:nvPr/>
        </p:nvSpPr>
        <p:spPr>
          <a:xfrm rot="0">
            <a:off x="256401" y="3464793"/>
            <a:ext cx="18031599" cy="4443935"/>
          </a:xfrm>
          <a:prstGeom prst="rect">
            <a:avLst/>
          </a:prstGeom>
        </p:spPr>
        <p:txBody>
          <a:bodyPr anchor="t" rtlCol="false" tIns="0" lIns="0" bIns="0" rIns="0">
            <a:spAutoFit/>
          </a:bodyPr>
          <a:lstStyle/>
          <a:p>
            <a:pPr marL="602776" indent="-301388" lvl="1">
              <a:lnSpc>
                <a:spcPts val="3908"/>
              </a:lnSpc>
              <a:buFont typeface="Arial"/>
              <a:buChar char="•"/>
            </a:pPr>
            <a:r>
              <a:rPr lang="en-US" sz="2791">
                <a:solidFill>
                  <a:srgbClr val="263F6B"/>
                </a:solidFill>
                <a:latin typeface="Canva Sans"/>
              </a:rPr>
              <a:t>Based on our analysis, we believe the estimated price of the ship should be $126.54 Million with a standard error of +/- $9 Million. </a:t>
            </a:r>
          </a:p>
          <a:p>
            <a:pPr marL="602776" indent="-301388" lvl="1">
              <a:lnSpc>
                <a:spcPts val="3908"/>
              </a:lnSpc>
              <a:buFont typeface="Arial"/>
              <a:buChar char="•"/>
            </a:pPr>
            <a:r>
              <a:rPr lang="en-US" sz="2791">
                <a:solidFill>
                  <a:srgbClr val="263F6B"/>
                </a:solidFill>
                <a:latin typeface="Canva Sans"/>
              </a:rPr>
              <a:t>The client needs to consider elements such as Ship Maintenance (both body and engine), the current location of the ship, its capesize during the transaction, market dynamics at the time of the deal, repair costs for any damages, and port charges.</a:t>
            </a:r>
          </a:p>
          <a:p>
            <a:pPr marL="602776" indent="-301388" lvl="1">
              <a:lnSpc>
                <a:spcPts val="3908"/>
              </a:lnSpc>
              <a:buFont typeface="Arial"/>
              <a:buChar char="•"/>
            </a:pPr>
            <a:r>
              <a:rPr lang="en-US" sz="2791">
                <a:solidFill>
                  <a:srgbClr val="263F6B"/>
                </a:solidFill>
                <a:latin typeface="Canva Sans"/>
              </a:rPr>
              <a:t>Alternatively, should the market decline and ship prices decrease, we'd advise the client to consider scrapping the ship and selling its individual parts. In certain markets, this method could potentially yield higher returns.</a:t>
            </a:r>
          </a:p>
          <a:p>
            <a:pPr>
              <a:lnSpc>
                <a:spcPts val="390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TextBox 10" id="10"/>
          <p:cNvSpPr txBox="true"/>
          <p:nvPr/>
        </p:nvSpPr>
        <p:spPr>
          <a:xfrm rot="0">
            <a:off x="1028700" y="6918282"/>
            <a:ext cx="5015153" cy="870585"/>
          </a:xfrm>
          <a:prstGeom prst="rect">
            <a:avLst/>
          </a:prstGeom>
        </p:spPr>
        <p:txBody>
          <a:bodyPr anchor="t" rtlCol="false" tIns="0" lIns="0" bIns="0" rIns="0">
            <a:spAutoFit/>
          </a:bodyPr>
          <a:lstStyle/>
          <a:p>
            <a:pPr>
              <a:lnSpc>
                <a:spcPts val="3510"/>
              </a:lnSpc>
            </a:pPr>
            <a:r>
              <a:rPr lang="en-US" sz="2700">
                <a:solidFill>
                  <a:srgbClr val="FFFFFF"/>
                </a:solidFill>
                <a:latin typeface="Montserrat Italics"/>
              </a:rPr>
              <a:t>We look forward for your feedback</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360954" y="4230531"/>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213559"/>
          </a:solidFill>
        </p:spPr>
      </p:sp>
      <p:sp>
        <p:nvSpPr>
          <p:cNvPr name="AutoShape 4" id="4"/>
          <p:cNvSpPr/>
          <p:nvPr/>
        </p:nvSpPr>
        <p:spPr>
          <a:xfrm rot="2700000">
            <a:off x="15641497" y="-1243700"/>
            <a:ext cx="5293007" cy="2487400"/>
          </a:xfrm>
          <a:prstGeom prst="rect">
            <a:avLst/>
          </a:prstGeom>
          <a:solidFill>
            <a:srgbClr val="213559"/>
          </a:solidFill>
        </p:spPr>
      </p:sp>
      <p:grpSp>
        <p:nvGrpSpPr>
          <p:cNvPr name="Group 5" id="5"/>
          <p:cNvGrpSpPr/>
          <p:nvPr/>
        </p:nvGrpSpPr>
        <p:grpSpPr>
          <a:xfrm rot="0">
            <a:off x="718017" y="6522063"/>
            <a:ext cx="4626722" cy="1810294"/>
            <a:chOff x="0" y="0"/>
            <a:chExt cx="1687841" cy="660400"/>
          </a:xfrm>
        </p:grpSpPr>
        <p:sp>
          <p:nvSpPr>
            <p:cNvPr name="Freeform 6" id="6"/>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7" id="7"/>
          <p:cNvGrpSpPr/>
          <p:nvPr/>
        </p:nvGrpSpPr>
        <p:grpSpPr>
          <a:xfrm rot="0">
            <a:off x="-2512615" y="1681677"/>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9" id="9"/>
          <p:cNvGrpSpPr/>
          <p:nvPr/>
        </p:nvGrpSpPr>
        <p:grpSpPr>
          <a:xfrm rot="0">
            <a:off x="12547151" y="1681677"/>
            <a:ext cx="8253464" cy="1309890"/>
            <a:chOff x="0" y="0"/>
            <a:chExt cx="4161103" cy="660400"/>
          </a:xfrm>
        </p:grpSpPr>
        <p:sp>
          <p:nvSpPr>
            <p:cNvPr name="Freeform 10" id="10"/>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11" id="11"/>
          <p:cNvGrpSpPr/>
          <p:nvPr/>
        </p:nvGrpSpPr>
        <p:grpSpPr>
          <a:xfrm rot="0">
            <a:off x="6582989" y="6649393"/>
            <a:ext cx="4626722" cy="1810294"/>
            <a:chOff x="0" y="0"/>
            <a:chExt cx="1687841" cy="660400"/>
          </a:xfrm>
        </p:grpSpPr>
        <p:sp>
          <p:nvSpPr>
            <p:cNvPr name="Freeform 12" id="12"/>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grpSp>
        <p:nvGrpSpPr>
          <p:cNvPr name="Group 13" id="13"/>
          <p:cNvGrpSpPr/>
          <p:nvPr/>
        </p:nvGrpSpPr>
        <p:grpSpPr>
          <a:xfrm rot="0">
            <a:off x="12579038" y="6658918"/>
            <a:ext cx="4626722" cy="1810294"/>
            <a:chOff x="0" y="0"/>
            <a:chExt cx="1687841" cy="660400"/>
          </a:xfrm>
        </p:grpSpPr>
        <p:sp>
          <p:nvSpPr>
            <p:cNvPr name="Freeform 14" id="14"/>
            <p:cNvSpPr/>
            <p:nvPr/>
          </p:nvSpPr>
          <p:spPr>
            <a:xfrm flipH="false" flipV="false" rot="0">
              <a:off x="0" y="0"/>
              <a:ext cx="1687841" cy="660400"/>
            </a:xfrm>
            <a:custGeom>
              <a:avLst/>
              <a:gdLst/>
              <a:ahLst/>
              <a:cxnLst/>
              <a:rect r="r" b="b" t="t" l="l"/>
              <a:pathLst>
                <a:path h="660400" w="1687841">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263F6B"/>
            </a:solidFill>
          </p:spPr>
        </p:sp>
      </p:grpSp>
      <p:sp>
        <p:nvSpPr>
          <p:cNvPr name="TextBox 15" id="15"/>
          <p:cNvSpPr txBox="true"/>
          <p:nvPr/>
        </p:nvSpPr>
        <p:spPr>
          <a:xfrm rot="0">
            <a:off x="6176317" y="1373836"/>
            <a:ext cx="5935366" cy="1077849"/>
          </a:xfrm>
          <a:prstGeom prst="rect">
            <a:avLst/>
          </a:prstGeom>
        </p:spPr>
        <p:txBody>
          <a:bodyPr anchor="t" rtlCol="false" tIns="0" lIns="0" bIns="0" rIns="0">
            <a:spAutoFit/>
          </a:bodyPr>
          <a:lstStyle/>
          <a:p>
            <a:pPr algn="ctr">
              <a:lnSpc>
                <a:spcPts val="8071"/>
              </a:lnSpc>
            </a:pPr>
            <a:r>
              <a:rPr lang="en-US" sz="8236" spc="-485">
                <a:solidFill>
                  <a:srgbClr val="263F6B"/>
                </a:solidFill>
                <a:latin typeface="Montserrat Ultra-Bold Italics"/>
              </a:rPr>
              <a:t>ABOUT US</a:t>
            </a:r>
          </a:p>
        </p:txBody>
      </p:sp>
      <p:sp>
        <p:nvSpPr>
          <p:cNvPr name="TextBox 16" id="16"/>
          <p:cNvSpPr txBox="true"/>
          <p:nvPr/>
        </p:nvSpPr>
        <p:spPr>
          <a:xfrm rot="0">
            <a:off x="701588" y="3453009"/>
            <a:ext cx="17194755" cy="1298575"/>
          </a:xfrm>
          <a:prstGeom prst="rect">
            <a:avLst/>
          </a:prstGeom>
        </p:spPr>
        <p:txBody>
          <a:bodyPr anchor="t" rtlCol="false" tIns="0" lIns="0" bIns="0" rIns="0">
            <a:spAutoFit/>
          </a:bodyPr>
          <a:lstStyle/>
          <a:p>
            <a:pPr algn="ctr">
              <a:lnSpc>
                <a:spcPts val="3500"/>
              </a:lnSpc>
            </a:pPr>
            <a:r>
              <a:rPr lang="en-US" sz="2500" spc="50">
                <a:solidFill>
                  <a:srgbClr val="212423"/>
                </a:solidFill>
                <a:latin typeface="Montserrat Bold"/>
              </a:rPr>
              <a:t>Leader in marine solution and services . Our primary areas of expertise include executing environmentally conscious ship recycling and demolition services, performing accurate vessel price valuations, and facilitating the smooth purchase and sale of ships.</a:t>
            </a:r>
          </a:p>
        </p:txBody>
      </p:sp>
      <p:sp>
        <p:nvSpPr>
          <p:cNvPr name="TextBox 17" id="17"/>
          <p:cNvSpPr txBox="true"/>
          <p:nvPr/>
        </p:nvSpPr>
        <p:spPr>
          <a:xfrm rot="0">
            <a:off x="1107904" y="6759828"/>
            <a:ext cx="38249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rPr>
              <a:t>ensuring a smooth process for both buyers and sellers</a:t>
            </a:r>
          </a:p>
        </p:txBody>
      </p:sp>
      <p:sp>
        <p:nvSpPr>
          <p:cNvPr name="TextBox 18" id="18"/>
          <p:cNvSpPr txBox="true"/>
          <p:nvPr/>
        </p:nvSpPr>
        <p:spPr>
          <a:xfrm rot="0">
            <a:off x="6985407" y="6856446"/>
            <a:ext cx="3821886"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rPr>
              <a:t>To create your own, choose a topic that interests you.</a:t>
            </a:r>
          </a:p>
        </p:txBody>
      </p:sp>
      <p:sp>
        <p:nvSpPr>
          <p:cNvPr name="TextBox 19" id="19"/>
          <p:cNvSpPr txBox="true"/>
          <p:nvPr/>
        </p:nvSpPr>
        <p:spPr>
          <a:xfrm rot="0">
            <a:off x="12988028" y="6881440"/>
            <a:ext cx="3808741" cy="1289050"/>
          </a:xfrm>
          <a:prstGeom prst="rect">
            <a:avLst/>
          </a:prstGeom>
        </p:spPr>
        <p:txBody>
          <a:bodyPr anchor="t" rtlCol="false" tIns="0" lIns="0" bIns="0" rIns="0">
            <a:spAutoFit/>
          </a:bodyPr>
          <a:lstStyle/>
          <a:p>
            <a:pPr algn="ctr">
              <a:lnSpc>
                <a:spcPts val="3499"/>
              </a:lnSpc>
            </a:pPr>
            <a:r>
              <a:rPr lang="en-US" sz="2499" spc="49">
                <a:solidFill>
                  <a:srgbClr val="FFFFFF"/>
                </a:solidFill>
                <a:latin typeface="Montserrat"/>
              </a:rPr>
              <a:t>To create your own, choose a topic that interests you.</a:t>
            </a:r>
          </a:p>
        </p:txBody>
      </p:sp>
      <p:sp>
        <p:nvSpPr>
          <p:cNvPr name="TextBox 20" id="20"/>
          <p:cNvSpPr txBox="true"/>
          <p:nvPr/>
        </p:nvSpPr>
        <p:spPr>
          <a:xfrm rot="0">
            <a:off x="993480" y="5494835"/>
            <a:ext cx="4094846"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Ship Transactions</a:t>
            </a:r>
          </a:p>
        </p:txBody>
      </p:sp>
      <p:sp>
        <p:nvSpPr>
          <p:cNvPr name="TextBox 21" id="21"/>
          <p:cNvSpPr txBox="true"/>
          <p:nvPr/>
        </p:nvSpPr>
        <p:spPr>
          <a:xfrm rot="0">
            <a:off x="6606508" y="5545965"/>
            <a:ext cx="5152750"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Vessel Price Valuations</a:t>
            </a:r>
          </a:p>
        </p:txBody>
      </p:sp>
      <p:sp>
        <p:nvSpPr>
          <p:cNvPr name="TextBox 22" id="22"/>
          <p:cNvSpPr txBox="true"/>
          <p:nvPr/>
        </p:nvSpPr>
        <p:spPr>
          <a:xfrm rot="0">
            <a:off x="12118744" y="5545965"/>
            <a:ext cx="6074006" cy="633846"/>
          </a:xfrm>
          <a:prstGeom prst="rect">
            <a:avLst/>
          </a:prstGeom>
        </p:spPr>
        <p:txBody>
          <a:bodyPr anchor="t" rtlCol="false" tIns="0" lIns="0" bIns="0" rIns="0">
            <a:spAutoFit/>
          </a:bodyPr>
          <a:lstStyle/>
          <a:p>
            <a:pPr algn="ctr">
              <a:lnSpc>
                <a:spcPts val="5588"/>
              </a:lnSpc>
            </a:pPr>
            <a:r>
              <a:rPr lang="en-US" sz="2941" spc="58">
                <a:solidFill>
                  <a:srgbClr val="263F6B"/>
                </a:solidFill>
                <a:latin typeface="Montserrat Ultra-Bold"/>
              </a:rPr>
              <a:t> Recycling and Demolition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727939" y="3969182"/>
            <a:ext cx="25783492" cy="9586163"/>
          </a:xfrm>
          <a:prstGeom prst="rect">
            <a:avLst/>
          </a:prstGeom>
          <a:solidFill>
            <a:srgbClr val="545454">
              <a:alpha val="4706"/>
            </a:srgbClr>
          </a:solidFill>
        </p:spPr>
      </p:sp>
      <p:grpSp>
        <p:nvGrpSpPr>
          <p:cNvPr name="Group 3" id="3"/>
          <p:cNvGrpSpPr/>
          <p:nvPr/>
        </p:nvGrpSpPr>
        <p:grpSpPr>
          <a:xfrm rot="0">
            <a:off x="991538" y="3481178"/>
            <a:ext cx="3277245" cy="2313316"/>
            <a:chOff x="0" y="0"/>
            <a:chExt cx="1500474" cy="1059142"/>
          </a:xfrm>
        </p:grpSpPr>
        <p:sp>
          <p:nvSpPr>
            <p:cNvPr name="Freeform 4" id="4"/>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TextBox 5" id="5"/>
          <p:cNvSpPr txBox="true"/>
          <p:nvPr/>
        </p:nvSpPr>
        <p:spPr>
          <a:xfrm rot="0">
            <a:off x="2045294" y="1152525"/>
            <a:ext cx="7389488" cy="798508"/>
          </a:xfrm>
          <a:prstGeom prst="rect">
            <a:avLst/>
          </a:prstGeom>
        </p:spPr>
        <p:txBody>
          <a:bodyPr anchor="t" rtlCol="false" tIns="0" lIns="0" bIns="0" rIns="0">
            <a:spAutoFit/>
          </a:bodyPr>
          <a:lstStyle/>
          <a:p>
            <a:pPr>
              <a:lnSpc>
                <a:spcPts val="5957"/>
              </a:lnSpc>
            </a:pPr>
            <a:r>
              <a:rPr lang="en-US" sz="6079" spc="-358">
                <a:solidFill>
                  <a:srgbClr val="000000"/>
                </a:solidFill>
                <a:latin typeface="Montserrat Ultra-Bold Italics"/>
              </a:rPr>
              <a:t>BET PERFORMER  </a:t>
            </a:r>
          </a:p>
        </p:txBody>
      </p:sp>
      <p:sp>
        <p:nvSpPr>
          <p:cNvPr name="AutoShape 6" id="6"/>
          <p:cNvSpPr/>
          <p:nvPr/>
        </p:nvSpPr>
        <p:spPr>
          <a:xfrm rot="-2700000">
            <a:off x="15641497" y="9043300"/>
            <a:ext cx="5293007" cy="2487400"/>
          </a:xfrm>
          <a:prstGeom prst="rect">
            <a:avLst/>
          </a:prstGeom>
          <a:solidFill>
            <a:srgbClr val="213559"/>
          </a:solidFill>
        </p:spPr>
      </p:sp>
      <p:sp>
        <p:nvSpPr>
          <p:cNvPr name="AutoShape 7" id="7"/>
          <p:cNvSpPr/>
          <p:nvPr/>
        </p:nvSpPr>
        <p:spPr>
          <a:xfrm rot="-2700000">
            <a:off x="-2646503" y="-1243700"/>
            <a:ext cx="5293007" cy="2487400"/>
          </a:xfrm>
          <a:prstGeom prst="rect">
            <a:avLst/>
          </a:prstGeom>
          <a:solidFill>
            <a:srgbClr val="213559"/>
          </a:solidFill>
        </p:spPr>
      </p:sp>
      <p:grpSp>
        <p:nvGrpSpPr>
          <p:cNvPr name="Group 8" id="8"/>
          <p:cNvGrpSpPr/>
          <p:nvPr/>
        </p:nvGrpSpPr>
        <p:grpSpPr>
          <a:xfrm rot="0">
            <a:off x="1169317" y="6604119"/>
            <a:ext cx="3277245" cy="2313316"/>
            <a:chOff x="0" y="0"/>
            <a:chExt cx="1500474" cy="1059142"/>
          </a:xfrm>
        </p:grpSpPr>
        <p:sp>
          <p:nvSpPr>
            <p:cNvPr name="Freeform 9" id="9"/>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0" id="10"/>
          <p:cNvGrpSpPr/>
          <p:nvPr/>
        </p:nvGrpSpPr>
        <p:grpSpPr>
          <a:xfrm rot="0">
            <a:off x="7505378" y="3580442"/>
            <a:ext cx="3277245" cy="2313316"/>
            <a:chOff x="0" y="0"/>
            <a:chExt cx="1500474" cy="1059142"/>
          </a:xfrm>
        </p:grpSpPr>
        <p:sp>
          <p:nvSpPr>
            <p:cNvPr name="Freeform 11" id="11"/>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2" id="12"/>
          <p:cNvGrpSpPr/>
          <p:nvPr/>
        </p:nvGrpSpPr>
        <p:grpSpPr>
          <a:xfrm rot="0">
            <a:off x="7505378" y="6748212"/>
            <a:ext cx="3277245" cy="2313316"/>
            <a:chOff x="0" y="0"/>
            <a:chExt cx="1500474" cy="1059142"/>
          </a:xfrm>
        </p:grpSpPr>
        <p:sp>
          <p:nvSpPr>
            <p:cNvPr name="Freeform 13" id="13"/>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4" id="14"/>
          <p:cNvGrpSpPr/>
          <p:nvPr/>
        </p:nvGrpSpPr>
        <p:grpSpPr>
          <a:xfrm rot="0">
            <a:off x="13499563" y="3580442"/>
            <a:ext cx="3277245" cy="2313316"/>
            <a:chOff x="0" y="0"/>
            <a:chExt cx="1500474" cy="1059142"/>
          </a:xfrm>
        </p:grpSpPr>
        <p:sp>
          <p:nvSpPr>
            <p:cNvPr name="Freeform 15" id="15"/>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grpSp>
        <p:nvGrpSpPr>
          <p:cNvPr name="Group 16" id="16"/>
          <p:cNvGrpSpPr/>
          <p:nvPr/>
        </p:nvGrpSpPr>
        <p:grpSpPr>
          <a:xfrm rot="0">
            <a:off x="13499563" y="6944984"/>
            <a:ext cx="3277245" cy="2313316"/>
            <a:chOff x="0" y="0"/>
            <a:chExt cx="1500474" cy="1059142"/>
          </a:xfrm>
        </p:grpSpPr>
        <p:sp>
          <p:nvSpPr>
            <p:cNvPr name="Freeform 17" id="17"/>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TextBox 18" id="18"/>
          <p:cNvSpPr txBox="true"/>
          <p:nvPr/>
        </p:nvSpPr>
        <p:spPr>
          <a:xfrm rot="0">
            <a:off x="1125484" y="4266098"/>
            <a:ext cx="2933153" cy="771842"/>
          </a:xfrm>
          <a:prstGeom prst="rect">
            <a:avLst/>
          </a:prstGeom>
        </p:spPr>
        <p:txBody>
          <a:bodyPr anchor="t" rtlCol="false" tIns="0" lIns="0" bIns="0" rIns="0">
            <a:spAutoFit/>
          </a:bodyPr>
          <a:lstStyle/>
          <a:p>
            <a:pPr algn="ctr">
              <a:lnSpc>
                <a:spcPts val="3132"/>
              </a:lnSpc>
              <a:spcBef>
                <a:spcPct val="0"/>
              </a:spcBef>
            </a:pPr>
            <a:r>
              <a:rPr lang="en-US" sz="2237" spc="44">
                <a:solidFill>
                  <a:srgbClr val="FFFFFF"/>
                </a:solidFill>
                <a:latin typeface="Montserrat Bold"/>
              </a:rPr>
              <a:t>Age: 11-years (built in 1997 in Japan)</a:t>
            </a:r>
          </a:p>
        </p:txBody>
      </p:sp>
      <p:sp>
        <p:nvSpPr>
          <p:cNvPr name="TextBox 19" id="19"/>
          <p:cNvSpPr txBox="true"/>
          <p:nvPr/>
        </p:nvSpPr>
        <p:spPr>
          <a:xfrm rot="0">
            <a:off x="7505378" y="4275623"/>
            <a:ext cx="3277245"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Bold"/>
              </a:rPr>
              <a:t>DWT: 172,000 Tonnes</a:t>
            </a:r>
          </a:p>
        </p:txBody>
      </p:sp>
      <p:sp>
        <p:nvSpPr>
          <p:cNvPr name="TextBox 20" id="20"/>
          <p:cNvSpPr txBox="true"/>
          <p:nvPr/>
        </p:nvSpPr>
        <p:spPr>
          <a:xfrm rot="0">
            <a:off x="13661019" y="4056548"/>
            <a:ext cx="2954333" cy="128905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Bold"/>
              </a:rPr>
              <a:t>Burmeister &amp; Wain (B&amp;W) 6S70MC engine</a:t>
            </a:r>
          </a:p>
        </p:txBody>
      </p:sp>
      <p:sp>
        <p:nvSpPr>
          <p:cNvPr name="TextBox 21" id="21"/>
          <p:cNvSpPr txBox="true"/>
          <p:nvPr/>
        </p:nvSpPr>
        <p:spPr>
          <a:xfrm rot="0">
            <a:off x="1169317" y="7318494"/>
            <a:ext cx="3277245"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Bold"/>
              </a:rPr>
              <a:t>Nine holds and hatches</a:t>
            </a:r>
          </a:p>
        </p:txBody>
      </p:sp>
      <p:sp>
        <p:nvSpPr>
          <p:cNvPr name="TextBox 22" id="22"/>
          <p:cNvSpPr txBox="true"/>
          <p:nvPr/>
        </p:nvSpPr>
        <p:spPr>
          <a:xfrm rot="0">
            <a:off x="7505378" y="7318494"/>
            <a:ext cx="3277245"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Bold"/>
              </a:rPr>
              <a:t>Capesize Index: 12,479 (May 2008)</a:t>
            </a:r>
          </a:p>
        </p:txBody>
      </p:sp>
      <p:sp>
        <p:nvSpPr>
          <p:cNvPr name="TextBox 23" id="23"/>
          <p:cNvSpPr txBox="true"/>
          <p:nvPr/>
        </p:nvSpPr>
        <p:spPr>
          <a:xfrm rot="0">
            <a:off x="13499563" y="7724894"/>
            <a:ext cx="3277245" cy="850900"/>
          </a:xfrm>
          <a:prstGeom prst="rect">
            <a:avLst/>
          </a:prstGeom>
        </p:spPr>
        <p:txBody>
          <a:bodyPr anchor="t" rtlCol="false" tIns="0" lIns="0" bIns="0" rIns="0">
            <a:spAutoFit/>
          </a:bodyPr>
          <a:lstStyle/>
          <a:p>
            <a:pPr algn="ctr">
              <a:lnSpc>
                <a:spcPts val="3499"/>
              </a:lnSpc>
              <a:spcBef>
                <a:spcPct val="0"/>
              </a:spcBef>
            </a:pPr>
            <a:r>
              <a:rPr lang="en-US" sz="2499" spc="49">
                <a:solidFill>
                  <a:srgbClr val="FFFFFF"/>
                </a:solidFill>
                <a:latin typeface="Montserrat Bold"/>
              </a:rPr>
              <a:t>Some other Factors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37171" y="3401959"/>
            <a:ext cx="16230600" cy="5554843"/>
          </a:xfrm>
          <a:prstGeom prst="rect">
            <a:avLst/>
          </a:prstGeom>
          <a:solidFill>
            <a:srgbClr val="213559"/>
          </a:solidFill>
        </p:spPr>
      </p:sp>
      <p:grpSp>
        <p:nvGrpSpPr>
          <p:cNvPr name="Group 5" id="5"/>
          <p:cNvGrpSpPr>
            <a:grpSpLocks noChangeAspect="true"/>
          </p:cNvGrpSpPr>
          <p:nvPr/>
        </p:nvGrpSpPr>
        <p:grpSpPr>
          <a:xfrm rot="0">
            <a:off x="12288437" y="3401959"/>
            <a:ext cx="6123450" cy="7321601"/>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TextBox 7" id="7"/>
          <p:cNvSpPr txBox="true"/>
          <p:nvPr/>
        </p:nvSpPr>
        <p:spPr>
          <a:xfrm rot="0">
            <a:off x="1028700" y="952391"/>
            <a:ext cx="8796265" cy="932820"/>
          </a:xfrm>
          <a:prstGeom prst="rect">
            <a:avLst/>
          </a:prstGeom>
        </p:spPr>
        <p:txBody>
          <a:bodyPr anchor="t" rtlCol="false" tIns="0" lIns="0" bIns="0" rIns="0">
            <a:spAutoFit/>
          </a:bodyPr>
          <a:lstStyle/>
          <a:p>
            <a:pPr>
              <a:lnSpc>
                <a:spcPts val="6993"/>
              </a:lnSpc>
            </a:pPr>
            <a:r>
              <a:rPr lang="en-US" sz="7136" spc="-421">
                <a:solidFill>
                  <a:srgbClr val="263F6B"/>
                </a:solidFill>
                <a:latin typeface="Montserrat Ultra-Bold Italics"/>
              </a:rPr>
              <a:t>SHIP VALUATION </a:t>
            </a:r>
          </a:p>
        </p:txBody>
      </p:sp>
      <p:sp>
        <p:nvSpPr>
          <p:cNvPr name="Freeform 8" id="8"/>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41196" y="2399561"/>
            <a:ext cx="16893340" cy="438785"/>
          </a:xfrm>
          <a:prstGeom prst="rect">
            <a:avLst/>
          </a:prstGeom>
        </p:spPr>
        <p:txBody>
          <a:bodyPr anchor="t" rtlCol="false" tIns="0" lIns="0" bIns="0" rIns="0">
            <a:spAutoFit/>
          </a:bodyPr>
          <a:lstStyle/>
          <a:p>
            <a:pPr>
              <a:lnSpc>
                <a:spcPts val="3639"/>
              </a:lnSpc>
              <a:spcBef>
                <a:spcPct val="0"/>
              </a:spcBef>
            </a:pPr>
            <a:r>
              <a:rPr lang="en-US" sz="2599" spc="51">
                <a:solidFill>
                  <a:srgbClr val="000000"/>
                </a:solidFill>
                <a:latin typeface="Montserrat Bold"/>
              </a:rPr>
              <a:t>T</a:t>
            </a:r>
            <a:r>
              <a:rPr lang="en-US" sz="2599" spc="51">
                <a:solidFill>
                  <a:srgbClr val="000000"/>
                </a:solidFill>
                <a:latin typeface="Montserrat Bold"/>
              </a:rPr>
              <a:t>he maritime sector are analysed while accounting for a number of crucial factors, including:</a:t>
            </a:r>
          </a:p>
        </p:txBody>
      </p:sp>
      <p:sp>
        <p:nvSpPr>
          <p:cNvPr name="TextBox 10" id="10"/>
          <p:cNvSpPr txBox="true"/>
          <p:nvPr/>
        </p:nvSpPr>
        <p:spPr>
          <a:xfrm rot="0">
            <a:off x="541196" y="3352696"/>
            <a:ext cx="11903376" cy="5217795"/>
          </a:xfrm>
          <a:prstGeom prst="rect">
            <a:avLst/>
          </a:prstGeom>
        </p:spPr>
        <p:txBody>
          <a:bodyPr anchor="t" rtlCol="false" tIns="0" lIns="0" bIns="0" rIns="0">
            <a:spAutoFit/>
          </a:bodyPr>
          <a:lstStyle/>
          <a:p>
            <a:pPr>
              <a:lnSpc>
                <a:spcPts val="3779"/>
              </a:lnSpc>
            </a:pPr>
          </a:p>
          <a:p>
            <a:pPr marL="582928" indent="-291464" lvl="1">
              <a:lnSpc>
                <a:spcPts val="3779"/>
              </a:lnSpc>
              <a:buFont typeface="Arial"/>
              <a:buChar char="•"/>
            </a:pPr>
            <a:r>
              <a:rPr lang="en-US" sz="2699" spc="53">
                <a:solidFill>
                  <a:srgbClr val="FFFFFF"/>
                </a:solidFill>
                <a:latin typeface="Montserrat Bold"/>
              </a:rPr>
              <a:t>Age of the vessel: </a:t>
            </a:r>
            <a:r>
              <a:rPr lang="en-US" sz="2699" spc="53">
                <a:solidFill>
                  <a:srgbClr val="FFFFFF"/>
                </a:solidFill>
                <a:latin typeface="Montserrat"/>
              </a:rPr>
              <a:t>determines the durability in all aspects by compared to others.</a:t>
            </a:r>
          </a:p>
          <a:p>
            <a:pPr marL="582928" indent="-291464" lvl="1">
              <a:lnSpc>
                <a:spcPts val="3779"/>
              </a:lnSpc>
              <a:buFont typeface="Arial"/>
              <a:buChar char="•"/>
            </a:pPr>
            <a:r>
              <a:rPr lang="en-US" sz="2699" spc="53">
                <a:solidFill>
                  <a:srgbClr val="FFFFFF"/>
                </a:solidFill>
                <a:latin typeface="Montserrat Bold"/>
              </a:rPr>
              <a:t> Resale Value: </a:t>
            </a:r>
            <a:r>
              <a:rPr lang="en-US" sz="2699" spc="53">
                <a:solidFill>
                  <a:srgbClr val="FFFFFF"/>
                </a:solidFill>
                <a:latin typeface="Montserrat"/>
              </a:rPr>
              <a:t>It determines the estimated worth of the vessel in future.</a:t>
            </a:r>
          </a:p>
          <a:p>
            <a:pPr marL="582928" indent="-291464" lvl="1">
              <a:lnSpc>
                <a:spcPts val="3779"/>
              </a:lnSpc>
              <a:buFont typeface="Arial"/>
              <a:buChar char="•"/>
            </a:pPr>
            <a:r>
              <a:rPr lang="en-US" sz="2699" spc="53">
                <a:solidFill>
                  <a:srgbClr val="FFFFFF"/>
                </a:solidFill>
                <a:latin typeface="Montserrat Bold"/>
              </a:rPr>
              <a:t>Operational History: </a:t>
            </a:r>
            <a:r>
              <a:rPr lang="en-US" sz="2699" spc="53">
                <a:solidFill>
                  <a:srgbClr val="FFFFFF"/>
                </a:solidFill>
                <a:latin typeface="Montserrat"/>
              </a:rPr>
              <a:t>The operational condition of the ship is a significant factor in its valuation.</a:t>
            </a:r>
          </a:p>
          <a:p>
            <a:pPr marL="582928" indent="-291464" lvl="1">
              <a:lnSpc>
                <a:spcPts val="3779"/>
              </a:lnSpc>
              <a:buFont typeface="Arial"/>
              <a:buChar char="•"/>
            </a:pPr>
            <a:r>
              <a:rPr lang="en-US" sz="2699" spc="53">
                <a:solidFill>
                  <a:srgbClr val="FFFFFF"/>
                </a:solidFill>
                <a:latin typeface="Montserrat Bold"/>
              </a:rPr>
              <a:t>Price: </a:t>
            </a:r>
            <a:r>
              <a:rPr lang="en-US" sz="2699" spc="53">
                <a:solidFill>
                  <a:srgbClr val="FFFFFF"/>
                </a:solidFill>
                <a:latin typeface="Montserrat"/>
              </a:rPr>
              <a:t>Price is often a crucial factor in determining market value.</a:t>
            </a:r>
          </a:p>
          <a:p>
            <a:pPr marL="582928" indent="-291464" lvl="1">
              <a:lnSpc>
                <a:spcPts val="3779"/>
              </a:lnSpc>
              <a:buFont typeface="Arial"/>
              <a:buChar char="•"/>
            </a:pPr>
            <a:r>
              <a:rPr lang="en-US" sz="2699" spc="53">
                <a:solidFill>
                  <a:srgbClr val="FFFFFF"/>
                </a:solidFill>
                <a:latin typeface="Montserrat Bold"/>
              </a:rPr>
              <a:t>Condition: </a:t>
            </a:r>
            <a:r>
              <a:rPr lang="en-US" sz="2699" spc="53">
                <a:solidFill>
                  <a:srgbClr val="FFFFFF"/>
                </a:solidFill>
                <a:latin typeface="Montserrat"/>
              </a:rPr>
              <a:t>Thorough evaluation of maintenance, structure, and operational efficiency.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28700" y="1028700"/>
            <a:ext cx="4680262" cy="2269839"/>
            <a:chOff x="0" y="0"/>
            <a:chExt cx="1727240" cy="837679"/>
          </a:xfrm>
        </p:grpSpPr>
        <p:sp>
          <p:nvSpPr>
            <p:cNvPr name="Freeform 4" id="4"/>
            <p:cNvSpPr/>
            <p:nvPr/>
          </p:nvSpPr>
          <p:spPr>
            <a:xfrm flipH="false" flipV="false" rot="0">
              <a:off x="0" y="0"/>
              <a:ext cx="1727240" cy="837679"/>
            </a:xfrm>
            <a:custGeom>
              <a:avLst/>
              <a:gdLst/>
              <a:ahLst/>
              <a:cxnLst/>
              <a:rect r="r" b="b" t="t" l="l"/>
              <a:pathLst>
                <a:path h="837679" w="1727240">
                  <a:moveTo>
                    <a:pt x="1602779" y="837679"/>
                  </a:moveTo>
                  <a:lnTo>
                    <a:pt x="124460" y="837679"/>
                  </a:lnTo>
                  <a:cubicBezTo>
                    <a:pt x="55880" y="837679"/>
                    <a:pt x="0" y="781799"/>
                    <a:pt x="0" y="713219"/>
                  </a:cubicBezTo>
                  <a:lnTo>
                    <a:pt x="0" y="124460"/>
                  </a:lnTo>
                  <a:cubicBezTo>
                    <a:pt x="0" y="55880"/>
                    <a:pt x="55880" y="0"/>
                    <a:pt x="124460" y="0"/>
                  </a:cubicBezTo>
                  <a:lnTo>
                    <a:pt x="1602780" y="0"/>
                  </a:lnTo>
                  <a:cubicBezTo>
                    <a:pt x="1671360" y="0"/>
                    <a:pt x="1727240" y="55880"/>
                    <a:pt x="1727240" y="124460"/>
                  </a:cubicBezTo>
                  <a:lnTo>
                    <a:pt x="1727240" y="713219"/>
                  </a:lnTo>
                  <a:cubicBezTo>
                    <a:pt x="1727240" y="781799"/>
                    <a:pt x="1671360" y="837679"/>
                    <a:pt x="1602780" y="837679"/>
                  </a:cubicBezTo>
                  <a:close/>
                </a:path>
              </a:pathLst>
            </a:custGeom>
            <a:solidFill>
              <a:srgbClr val="FFFFFF"/>
            </a:solidFill>
          </p:spPr>
        </p:sp>
      </p:grpSp>
      <p:grpSp>
        <p:nvGrpSpPr>
          <p:cNvPr name="Group 5" id="5"/>
          <p:cNvGrpSpPr/>
          <p:nvPr/>
        </p:nvGrpSpPr>
        <p:grpSpPr>
          <a:xfrm rot="0">
            <a:off x="13004527" y="6793026"/>
            <a:ext cx="4626722" cy="2838994"/>
            <a:chOff x="0" y="0"/>
            <a:chExt cx="1687841" cy="1035673"/>
          </a:xfrm>
        </p:grpSpPr>
        <p:sp>
          <p:nvSpPr>
            <p:cNvPr name="Freeform 6" id="6"/>
            <p:cNvSpPr/>
            <p:nvPr/>
          </p:nvSpPr>
          <p:spPr>
            <a:xfrm flipH="false" flipV="false" rot="0">
              <a:off x="0" y="0"/>
              <a:ext cx="1687841" cy="1035673"/>
            </a:xfrm>
            <a:custGeom>
              <a:avLst/>
              <a:gdLst/>
              <a:ahLst/>
              <a:cxnLst/>
              <a:rect r="r" b="b" t="t" l="l"/>
              <a:pathLst>
                <a:path h="1035673" w="1687841">
                  <a:moveTo>
                    <a:pt x="1563381" y="1035673"/>
                  </a:moveTo>
                  <a:lnTo>
                    <a:pt x="124460" y="1035673"/>
                  </a:lnTo>
                  <a:cubicBezTo>
                    <a:pt x="55880" y="1035673"/>
                    <a:pt x="0" y="979793"/>
                    <a:pt x="0" y="911213"/>
                  </a:cubicBezTo>
                  <a:lnTo>
                    <a:pt x="0" y="124460"/>
                  </a:lnTo>
                  <a:cubicBezTo>
                    <a:pt x="0" y="55880"/>
                    <a:pt x="55880" y="0"/>
                    <a:pt x="124460" y="0"/>
                  </a:cubicBezTo>
                  <a:lnTo>
                    <a:pt x="1563381" y="0"/>
                  </a:lnTo>
                  <a:cubicBezTo>
                    <a:pt x="1631961" y="0"/>
                    <a:pt x="1687841" y="55880"/>
                    <a:pt x="1687841" y="124460"/>
                  </a:cubicBezTo>
                  <a:lnTo>
                    <a:pt x="1687841" y="911213"/>
                  </a:lnTo>
                  <a:cubicBezTo>
                    <a:pt x="1687841" y="979793"/>
                    <a:pt x="1631961" y="1035673"/>
                    <a:pt x="1563381" y="1035673"/>
                  </a:cubicBezTo>
                  <a:close/>
                </a:path>
              </a:pathLst>
            </a:custGeom>
            <a:solidFill>
              <a:srgbClr val="FFFFFF"/>
            </a:solidFill>
          </p:spPr>
        </p:sp>
      </p:grpSp>
      <p:sp>
        <p:nvSpPr>
          <p:cNvPr name="Freeform 7" id="7"/>
          <p:cNvSpPr/>
          <p:nvPr/>
        </p:nvSpPr>
        <p:spPr>
          <a:xfrm flipH="false" flipV="false" rot="0">
            <a:off x="5655422" y="1654922"/>
            <a:ext cx="6977156" cy="6977156"/>
          </a:xfrm>
          <a:custGeom>
            <a:avLst/>
            <a:gdLst/>
            <a:ahLst/>
            <a:cxnLst/>
            <a:rect r="r" b="b" t="t" l="l"/>
            <a:pathLst>
              <a:path h="6977156" w="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707239">
            <a:off x="10339641" y="7796868"/>
            <a:ext cx="1675183" cy="831310"/>
          </a:xfrm>
          <a:custGeom>
            <a:avLst/>
            <a:gdLst/>
            <a:ahLst/>
            <a:cxnLst/>
            <a:rect r="r" b="b" t="t" l="l"/>
            <a:pathLst>
              <a:path h="831310" w="1675183">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true" rot="1707239">
            <a:off x="6064753" y="2118368"/>
            <a:ext cx="1675183" cy="831310"/>
          </a:xfrm>
          <a:custGeom>
            <a:avLst/>
            <a:gdLst/>
            <a:ahLst/>
            <a:cxnLst/>
            <a:rect r="r" b="b" t="t" l="l"/>
            <a:pathLst>
              <a:path h="831310" w="1675183">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176317" y="4123563"/>
            <a:ext cx="5935366" cy="2160530"/>
          </a:xfrm>
          <a:prstGeom prst="rect">
            <a:avLst/>
          </a:prstGeom>
        </p:spPr>
        <p:txBody>
          <a:bodyPr anchor="t" rtlCol="false" tIns="0" lIns="0" bIns="0" rIns="0">
            <a:spAutoFit/>
          </a:bodyPr>
          <a:lstStyle/>
          <a:p>
            <a:pPr algn="ctr">
              <a:lnSpc>
                <a:spcPts val="5621"/>
              </a:lnSpc>
            </a:pPr>
            <a:r>
              <a:rPr lang="en-US" sz="5736" spc="-338">
                <a:solidFill>
                  <a:srgbClr val="FFFFFF"/>
                </a:solidFill>
                <a:latin typeface="Montserrat Ultra-Bold Italics"/>
              </a:rPr>
              <a:t>PREDICTING THE PRICE OF THE SHIP</a:t>
            </a:r>
          </a:p>
        </p:txBody>
      </p:sp>
      <p:sp>
        <p:nvSpPr>
          <p:cNvPr name="TextBox 11" id="11"/>
          <p:cNvSpPr txBox="true"/>
          <p:nvPr/>
        </p:nvSpPr>
        <p:spPr>
          <a:xfrm rot="0">
            <a:off x="1385044" y="1266539"/>
            <a:ext cx="4196175" cy="2165350"/>
          </a:xfrm>
          <a:prstGeom prst="rect">
            <a:avLst/>
          </a:prstGeom>
        </p:spPr>
        <p:txBody>
          <a:bodyPr anchor="t" rtlCol="false" tIns="0" lIns="0" bIns="0" rIns="0">
            <a:spAutoFit/>
          </a:bodyPr>
          <a:lstStyle/>
          <a:p>
            <a:pPr>
              <a:lnSpc>
                <a:spcPts val="3499"/>
              </a:lnSpc>
            </a:pPr>
            <a:r>
              <a:rPr lang="en-US" sz="2499" spc="49">
                <a:solidFill>
                  <a:srgbClr val="213559"/>
                </a:solidFill>
                <a:latin typeface="Montserrat Bold"/>
              </a:rPr>
              <a:t>We used a statistical method known as linear regression to forecast the ship's cost. </a:t>
            </a:r>
          </a:p>
          <a:p>
            <a:pPr>
              <a:lnSpc>
                <a:spcPts val="3499"/>
              </a:lnSpc>
            </a:pPr>
          </a:p>
        </p:txBody>
      </p:sp>
      <p:sp>
        <p:nvSpPr>
          <p:cNvPr name="TextBox 12" id="12"/>
          <p:cNvSpPr txBox="true"/>
          <p:nvPr/>
        </p:nvSpPr>
        <p:spPr>
          <a:xfrm rot="0">
            <a:off x="13314233" y="6974254"/>
            <a:ext cx="4431317" cy="2789555"/>
          </a:xfrm>
          <a:prstGeom prst="rect">
            <a:avLst/>
          </a:prstGeom>
        </p:spPr>
        <p:txBody>
          <a:bodyPr anchor="t" rtlCol="false" tIns="0" lIns="0" bIns="0" rIns="0">
            <a:spAutoFit/>
          </a:bodyPr>
          <a:lstStyle/>
          <a:p>
            <a:pPr>
              <a:lnSpc>
                <a:spcPts val="3220"/>
              </a:lnSpc>
            </a:pPr>
            <a:r>
              <a:rPr lang="en-US" sz="2300" spc="46">
                <a:solidFill>
                  <a:srgbClr val="212423"/>
                </a:solidFill>
                <a:latin typeface="Montserrat Bold"/>
              </a:rPr>
              <a:t>We employed the One Variable Method and the Multi Variable Method as our two approaches to using linear regression for price prediction. </a:t>
            </a:r>
          </a:p>
          <a:p>
            <a:pPr>
              <a:lnSpc>
                <a:spcPts val="32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1243700"/>
            <a:ext cx="5293007" cy="2487400"/>
          </a:xfrm>
          <a:prstGeom prst="rect">
            <a:avLst/>
          </a:prstGeom>
          <a:solidFill>
            <a:srgbClr val="213559"/>
          </a:solidFill>
        </p:spPr>
      </p:sp>
      <p:sp>
        <p:nvSpPr>
          <p:cNvPr name="AutoShape 4" id="4"/>
          <p:cNvSpPr/>
          <p:nvPr/>
        </p:nvSpPr>
        <p:spPr>
          <a:xfrm rot="-2700000">
            <a:off x="15641497" y="9043300"/>
            <a:ext cx="5293007" cy="2487400"/>
          </a:xfrm>
          <a:prstGeom prst="rect">
            <a:avLst/>
          </a:prstGeom>
          <a:solidFill>
            <a:srgbClr val="213559"/>
          </a:solidFill>
        </p:spPr>
      </p:sp>
      <p:sp>
        <p:nvSpPr>
          <p:cNvPr name="Freeform 5" id="5"/>
          <p:cNvSpPr/>
          <p:nvPr/>
        </p:nvSpPr>
        <p:spPr>
          <a:xfrm flipH="false" flipV="false" rot="0">
            <a:off x="8839149" y="2750789"/>
            <a:ext cx="8420151" cy="5777519"/>
          </a:xfrm>
          <a:custGeom>
            <a:avLst/>
            <a:gdLst/>
            <a:ahLst/>
            <a:cxnLst/>
            <a:rect r="r" b="b" t="t" l="l"/>
            <a:pathLst>
              <a:path h="5777519" w="8420151">
                <a:moveTo>
                  <a:pt x="0" y="0"/>
                </a:moveTo>
                <a:lnTo>
                  <a:pt x="8420151" y="0"/>
                </a:lnTo>
                <a:lnTo>
                  <a:pt x="8420151" y="5777519"/>
                </a:lnTo>
                <a:lnTo>
                  <a:pt x="0" y="5777519"/>
                </a:lnTo>
                <a:lnTo>
                  <a:pt x="0" y="0"/>
                </a:lnTo>
                <a:close/>
              </a:path>
            </a:pathLst>
          </a:custGeom>
          <a:blipFill>
            <a:blip r:embed="rId2"/>
            <a:stretch>
              <a:fillRect l="0" t="0" r="0" b="0"/>
            </a:stretch>
          </a:blipFill>
        </p:spPr>
      </p:sp>
      <p:sp>
        <p:nvSpPr>
          <p:cNvPr name="TextBox 6" id="6"/>
          <p:cNvSpPr txBox="true"/>
          <p:nvPr/>
        </p:nvSpPr>
        <p:spPr>
          <a:xfrm rot="0">
            <a:off x="10594308" y="8813800"/>
            <a:ext cx="4928883" cy="850900"/>
          </a:xfrm>
          <a:prstGeom prst="rect">
            <a:avLst/>
          </a:prstGeom>
        </p:spPr>
        <p:txBody>
          <a:bodyPr anchor="t" rtlCol="false" tIns="0" lIns="0" bIns="0" rIns="0">
            <a:spAutoFit/>
          </a:bodyPr>
          <a:lstStyle/>
          <a:p>
            <a:pPr algn="ctr">
              <a:lnSpc>
                <a:spcPts val="3499"/>
              </a:lnSpc>
            </a:pPr>
            <a:r>
              <a:rPr lang="en-US" sz="2499" spc="49">
                <a:solidFill>
                  <a:srgbClr val="000000"/>
                </a:solidFill>
                <a:latin typeface="Montserrat Bold"/>
              </a:rPr>
              <a:t>DWT to Price Linear Regression Line </a:t>
            </a:r>
          </a:p>
        </p:txBody>
      </p:sp>
      <p:sp>
        <p:nvSpPr>
          <p:cNvPr name="TextBox 7" id="7"/>
          <p:cNvSpPr txBox="true"/>
          <p:nvPr/>
        </p:nvSpPr>
        <p:spPr>
          <a:xfrm rot="0">
            <a:off x="1588223" y="738249"/>
            <a:ext cx="16036646" cy="761877"/>
          </a:xfrm>
          <a:prstGeom prst="rect">
            <a:avLst/>
          </a:prstGeom>
        </p:spPr>
        <p:txBody>
          <a:bodyPr anchor="t" rtlCol="false" tIns="0" lIns="0" bIns="0" rIns="0">
            <a:spAutoFit/>
          </a:bodyPr>
          <a:lstStyle/>
          <a:p>
            <a:pPr>
              <a:lnSpc>
                <a:spcPts val="5526"/>
              </a:lnSpc>
            </a:pPr>
            <a:r>
              <a:rPr lang="en-US" sz="6209" spc="-366">
                <a:solidFill>
                  <a:srgbClr val="000000"/>
                </a:solidFill>
                <a:latin typeface="Montserrat Ultra-Bold Italics"/>
              </a:rPr>
              <a:t>LINEAR REGRESSION ESTIMATED PRICE</a:t>
            </a:r>
          </a:p>
        </p:txBody>
      </p:sp>
      <p:sp>
        <p:nvSpPr>
          <p:cNvPr name="TextBox 8" id="8"/>
          <p:cNvSpPr txBox="true"/>
          <p:nvPr/>
        </p:nvSpPr>
        <p:spPr>
          <a:xfrm rot="0">
            <a:off x="1342674" y="2785224"/>
            <a:ext cx="6193835" cy="5670550"/>
          </a:xfrm>
          <a:prstGeom prst="rect">
            <a:avLst/>
          </a:prstGeom>
        </p:spPr>
        <p:txBody>
          <a:bodyPr anchor="t" rtlCol="false" tIns="0" lIns="0" bIns="0" rIns="0">
            <a:spAutoFit/>
          </a:bodyPr>
          <a:lstStyle/>
          <a:p>
            <a:pPr>
              <a:lnSpc>
                <a:spcPts val="3499"/>
              </a:lnSpc>
              <a:spcBef>
                <a:spcPct val="0"/>
              </a:spcBef>
            </a:pPr>
            <a:r>
              <a:rPr lang="en-US" sz="2499" spc="49">
                <a:solidFill>
                  <a:srgbClr val="000000"/>
                </a:solidFill>
                <a:latin typeface="Montserrat"/>
              </a:rPr>
              <a:t>After comparing the ship's price to the factors such as Age at Sale, DWT, and Capesize Index, we discovered that: </a:t>
            </a:r>
          </a:p>
          <a:p>
            <a:pPr marL="539749" indent="-269875" lvl="1">
              <a:lnSpc>
                <a:spcPts val="3499"/>
              </a:lnSpc>
              <a:buFont typeface="Arial"/>
              <a:buChar char="•"/>
            </a:pPr>
            <a:r>
              <a:rPr lang="en-US" sz="2499" spc="49">
                <a:solidFill>
                  <a:srgbClr val="000000"/>
                </a:solidFill>
                <a:latin typeface="Montserrat"/>
              </a:rPr>
              <a:t>Age at Sale: As a ship ages, its value decreases by about $4.2 million annually.</a:t>
            </a:r>
          </a:p>
          <a:p>
            <a:pPr marL="539749" indent="-269875" lvl="1">
              <a:lnSpc>
                <a:spcPts val="3499"/>
              </a:lnSpc>
              <a:buFont typeface="Arial"/>
              <a:buChar char="•"/>
            </a:pPr>
            <a:r>
              <a:rPr lang="en-US" sz="2499" spc="49">
                <a:solidFill>
                  <a:srgbClr val="000000"/>
                </a:solidFill>
                <a:latin typeface="Montserrat"/>
              </a:rPr>
              <a:t>DWT: The ship's price rises by $0.98 million for every unit increase in DWT.</a:t>
            </a:r>
          </a:p>
          <a:p>
            <a:pPr marL="539749" indent="-269875" lvl="1">
              <a:lnSpc>
                <a:spcPts val="3499"/>
              </a:lnSpc>
              <a:buFont typeface="Arial"/>
              <a:buChar char="•"/>
            </a:pPr>
            <a:r>
              <a:rPr lang="en-US" sz="2499" spc="49">
                <a:solidFill>
                  <a:srgbClr val="000000"/>
                </a:solidFill>
                <a:latin typeface="Montserrat"/>
              </a:rPr>
              <a:t>CapeSize: The cost of the ship rises by $0.004 million for every unit increase in CapeSize.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1243700"/>
            <a:ext cx="5293007" cy="2487400"/>
          </a:xfrm>
          <a:prstGeom prst="rect">
            <a:avLst/>
          </a:prstGeom>
          <a:solidFill>
            <a:srgbClr val="213559"/>
          </a:solidFill>
        </p:spPr>
      </p:sp>
      <p:sp>
        <p:nvSpPr>
          <p:cNvPr name="AutoShape 4" id="4"/>
          <p:cNvSpPr/>
          <p:nvPr/>
        </p:nvSpPr>
        <p:spPr>
          <a:xfrm rot="-2700000">
            <a:off x="15641497" y="9043300"/>
            <a:ext cx="5293007" cy="2487400"/>
          </a:xfrm>
          <a:prstGeom prst="rect">
            <a:avLst/>
          </a:prstGeom>
          <a:solidFill>
            <a:srgbClr val="213559"/>
          </a:solidFill>
        </p:spPr>
      </p:sp>
      <p:sp>
        <p:nvSpPr>
          <p:cNvPr name="Freeform 5" id="5"/>
          <p:cNvSpPr/>
          <p:nvPr/>
        </p:nvSpPr>
        <p:spPr>
          <a:xfrm flipH="false" flipV="false" rot="0">
            <a:off x="555865" y="2440816"/>
            <a:ext cx="8365306" cy="5610919"/>
          </a:xfrm>
          <a:custGeom>
            <a:avLst/>
            <a:gdLst/>
            <a:ahLst/>
            <a:cxnLst/>
            <a:rect r="r" b="b" t="t" l="l"/>
            <a:pathLst>
              <a:path h="5610919" w="8365306">
                <a:moveTo>
                  <a:pt x="0" y="0"/>
                </a:moveTo>
                <a:lnTo>
                  <a:pt x="8365307" y="0"/>
                </a:lnTo>
                <a:lnTo>
                  <a:pt x="8365307" y="5610918"/>
                </a:lnTo>
                <a:lnTo>
                  <a:pt x="0" y="5610918"/>
                </a:lnTo>
                <a:lnTo>
                  <a:pt x="0" y="0"/>
                </a:lnTo>
                <a:close/>
              </a:path>
            </a:pathLst>
          </a:custGeom>
          <a:blipFill>
            <a:blip r:embed="rId2"/>
            <a:stretch>
              <a:fillRect l="0" t="-2897" r="0" b="-2897"/>
            </a:stretch>
          </a:blipFill>
        </p:spPr>
      </p:sp>
      <p:sp>
        <p:nvSpPr>
          <p:cNvPr name="Freeform 6" id="6"/>
          <p:cNvSpPr/>
          <p:nvPr/>
        </p:nvSpPr>
        <p:spPr>
          <a:xfrm flipH="false" flipV="false" rot="0">
            <a:off x="9726266" y="2440816"/>
            <a:ext cx="8086573" cy="5620444"/>
          </a:xfrm>
          <a:custGeom>
            <a:avLst/>
            <a:gdLst/>
            <a:ahLst/>
            <a:cxnLst/>
            <a:rect r="r" b="b" t="t" l="l"/>
            <a:pathLst>
              <a:path h="5620444" w="8086573">
                <a:moveTo>
                  <a:pt x="0" y="0"/>
                </a:moveTo>
                <a:lnTo>
                  <a:pt x="8086573" y="0"/>
                </a:lnTo>
                <a:lnTo>
                  <a:pt x="8086573" y="5620443"/>
                </a:lnTo>
                <a:lnTo>
                  <a:pt x="0" y="5620443"/>
                </a:lnTo>
                <a:lnTo>
                  <a:pt x="0" y="0"/>
                </a:lnTo>
                <a:close/>
              </a:path>
            </a:pathLst>
          </a:custGeom>
          <a:blipFill>
            <a:blip r:embed="rId3"/>
            <a:stretch>
              <a:fillRect l="0" t="0" r="-6825" b="0"/>
            </a:stretch>
          </a:blipFill>
        </p:spPr>
      </p:sp>
      <p:sp>
        <p:nvSpPr>
          <p:cNvPr name="TextBox 7" id="7"/>
          <p:cNvSpPr txBox="true"/>
          <p:nvPr/>
        </p:nvSpPr>
        <p:spPr>
          <a:xfrm rot="0">
            <a:off x="2414483" y="8407400"/>
            <a:ext cx="4928883" cy="850900"/>
          </a:xfrm>
          <a:prstGeom prst="rect">
            <a:avLst/>
          </a:prstGeom>
        </p:spPr>
        <p:txBody>
          <a:bodyPr anchor="t" rtlCol="false" tIns="0" lIns="0" bIns="0" rIns="0">
            <a:spAutoFit/>
          </a:bodyPr>
          <a:lstStyle/>
          <a:p>
            <a:pPr algn="ctr">
              <a:lnSpc>
                <a:spcPts val="3499"/>
              </a:lnSpc>
            </a:pPr>
            <a:r>
              <a:rPr lang="en-US" sz="2499" spc="49">
                <a:solidFill>
                  <a:srgbClr val="000000"/>
                </a:solidFill>
                <a:latin typeface="Montserrat Bold"/>
              </a:rPr>
              <a:t>Cape size to Price Linear Regression Line </a:t>
            </a:r>
          </a:p>
        </p:txBody>
      </p:sp>
      <p:sp>
        <p:nvSpPr>
          <p:cNvPr name="TextBox 8" id="8"/>
          <p:cNvSpPr txBox="true"/>
          <p:nvPr/>
        </p:nvSpPr>
        <p:spPr>
          <a:xfrm rot="0">
            <a:off x="11476561" y="8397875"/>
            <a:ext cx="4928883" cy="850900"/>
          </a:xfrm>
          <a:prstGeom prst="rect">
            <a:avLst/>
          </a:prstGeom>
        </p:spPr>
        <p:txBody>
          <a:bodyPr anchor="t" rtlCol="false" tIns="0" lIns="0" bIns="0" rIns="0">
            <a:spAutoFit/>
          </a:bodyPr>
          <a:lstStyle/>
          <a:p>
            <a:pPr algn="ctr">
              <a:lnSpc>
                <a:spcPts val="3499"/>
              </a:lnSpc>
            </a:pPr>
            <a:r>
              <a:rPr lang="en-US" sz="2499" spc="49">
                <a:solidFill>
                  <a:srgbClr val="000000"/>
                </a:solidFill>
                <a:latin typeface="Montserrat Bold"/>
              </a:rPr>
              <a:t>Age to Price Linear Regression Line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sp>
        <p:nvSpPr>
          <p:cNvPr name="Freeform 5" id="5"/>
          <p:cNvSpPr/>
          <p:nvPr/>
        </p:nvSpPr>
        <p:spPr>
          <a:xfrm flipH="false" flipV="false" rot="0">
            <a:off x="1149384" y="2609278"/>
            <a:ext cx="15432230" cy="1778841"/>
          </a:xfrm>
          <a:custGeom>
            <a:avLst/>
            <a:gdLst/>
            <a:ahLst/>
            <a:cxnLst/>
            <a:rect r="r" b="b" t="t" l="l"/>
            <a:pathLst>
              <a:path h="1778841" w="15432230">
                <a:moveTo>
                  <a:pt x="0" y="0"/>
                </a:moveTo>
                <a:lnTo>
                  <a:pt x="15432230" y="0"/>
                </a:lnTo>
                <a:lnTo>
                  <a:pt x="15432230" y="1778841"/>
                </a:lnTo>
                <a:lnTo>
                  <a:pt x="0" y="1778841"/>
                </a:lnTo>
                <a:lnTo>
                  <a:pt x="0" y="0"/>
                </a:lnTo>
                <a:close/>
              </a:path>
            </a:pathLst>
          </a:custGeom>
          <a:blipFill>
            <a:blip r:embed="rId2"/>
            <a:stretch>
              <a:fillRect l="0" t="0" r="0" b="0"/>
            </a:stretch>
          </a:blipFill>
        </p:spPr>
      </p:sp>
      <p:sp>
        <p:nvSpPr>
          <p:cNvPr name="TextBox 6" id="6"/>
          <p:cNvSpPr txBox="true"/>
          <p:nvPr/>
        </p:nvSpPr>
        <p:spPr>
          <a:xfrm rot="0">
            <a:off x="1149384" y="1017867"/>
            <a:ext cx="15989232" cy="606791"/>
          </a:xfrm>
          <a:prstGeom prst="rect">
            <a:avLst/>
          </a:prstGeom>
        </p:spPr>
        <p:txBody>
          <a:bodyPr anchor="t" rtlCol="false" tIns="0" lIns="0" bIns="0" rIns="0">
            <a:spAutoFit/>
          </a:bodyPr>
          <a:lstStyle/>
          <a:p>
            <a:pPr>
              <a:lnSpc>
                <a:spcPts val="4458"/>
              </a:lnSpc>
            </a:pPr>
            <a:r>
              <a:rPr lang="en-US" sz="5009" spc="-295">
                <a:solidFill>
                  <a:srgbClr val="000000"/>
                </a:solidFill>
                <a:latin typeface="Montserrat Ultra-Bold Italics"/>
              </a:rPr>
              <a:t>MULTIPLE LINEAR REGRESSION </a:t>
            </a:r>
          </a:p>
        </p:txBody>
      </p:sp>
      <p:sp>
        <p:nvSpPr>
          <p:cNvPr name="TextBox 7" id="7"/>
          <p:cNvSpPr txBox="true"/>
          <p:nvPr/>
        </p:nvSpPr>
        <p:spPr>
          <a:xfrm rot="0">
            <a:off x="1149384" y="5571002"/>
            <a:ext cx="7392335" cy="2789555"/>
          </a:xfrm>
          <a:prstGeom prst="rect">
            <a:avLst/>
          </a:prstGeom>
        </p:spPr>
        <p:txBody>
          <a:bodyPr anchor="t" rtlCol="false" tIns="0" lIns="0" bIns="0" rIns="0">
            <a:spAutoFit/>
          </a:bodyPr>
          <a:lstStyle/>
          <a:p>
            <a:pPr>
              <a:lnSpc>
                <a:spcPts val="3220"/>
              </a:lnSpc>
              <a:spcBef>
                <a:spcPct val="0"/>
              </a:spcBef>
            </a:pPr>
            <a:r>
              <a:rPr lang="en-US" sz="2300" spc="46">
                <a:solidFill>
                  <a:srgbClr val="000000"/>
                </a:solidFill>
                <a:latin typeface="Montserrat Bold"/>
              </a:rPr>
              <a:t>According to the Regression model, age, DWT, and capsize could account for 91.5% of the variation in ship sale prices.</a:t>
            </a:r>
          </a:p>
          <a:p>
            <a:pPr>
              <a:lnSpc>
                <a:spcPts val="3220"/>
              </a:lnSpc>
              <a:spcBef>
                <a:spcPct val="0"/>
              </a:spcBef>
            </a:pPr>
          </a:p>
          <a:p>
            <a:pPr>
              <a:lnSpc>
                <a:spcPts val="3220"/>
              </a:lnSpc>
              <a:spcBef>
                <a:spcPct val="0"/>
              </a:spcBef>
            </a:pPr>
            <a:r>
              <a:rPr lang="en-US" sz="2300" spc="46">
                <a:solidFill>
                  <a:srgbClr val="000000"/>
                </a:solidFill>
                <a:latin typeface="Montserrat Bold"/>
              </a:rPr>
              <a:t>According to the Regression model, age, DWT, and capsize could account for 91.5% of the variation in ship sale prices.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255879" y="1677123"/>
          <a:ext cx="9431696" cy="8258175"/>
        </p:xfrm>
        <a:graphic>
          <a:graphicData uri="http://schemas.openxmlformats.org/drawingml/2006/table">
            <a:tbl>
              <a:tblPr/>
              <a:tblGrid>
                <a:gridCol w="3951734"/>
                <a:gridCol w="1826654"/>
                <a:gridCol w="1826654"/>
                <a:gridCol w="1826654"/>
              </a:tblGrid>
              <a:tr h="1090883">
                <a:tc>
                  <a:txBody>
                    <a:bodyPr anchor="t" rtlCol="false"/>
                    <a:lstStyle/>
                    <a:p>
                      <a:pPr algn="ctr">
                        <a:lnSpc>
                          <a:spcPts val="2520"/>
                        </a:lnSpc>
                        <a:defRPr/>
                      </a:pPr>
                      <a:r>
                        <a:rPr lang="en-US" sz="1800">
                          <a:solidFill>
                            <a:srgbClr val="004AAD"/>
                          </a:solidFill>
                          <a:latin typeface="Canva Sans Bold"/>
                        </a:rPr>
                        <a:t>Single Variable Analysis Against Sale Price (y)</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Bold"/>
                        </a:rPr>
                        <a:t>Age of sale</a:t>
                      </a:r>
                      <a:endParaRPr lang="en-US" sz="1100"/>
                    </a:p>
                    <a:p>
                      <a:pPr algn="ctr">
                        <a:lnSpc>
                          <a:spcPts val="2520"/>
                        </a:lnSpc>
                      </a:pP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Bold"/>
                        </a:rPr>
                        <a:t>Dwt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Bold"/>
                        </a:rPr>
                        <a:t>Capsize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Intercept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133.12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-84.16</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36.43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Correlation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-0.78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0.51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0.35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Standard Error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7.58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38.81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15.03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Coefficient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-4.21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0.98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0.0047</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R-Square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0.62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0.26</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0.12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0000"/>
                          </a:solidFill>
                          <a:latin typeface="Canva Sans"/>
                        </a:rPr>
                        <a:t>Adjusted R-Square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0.61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0.24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rPr>
                        <a:t>0.105</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3899">
                <a:tc>
                  <a:txBody>
                    <a:bodyPr anchor="t" rtlCol="false"/>
                    <a:lstStyle/>
                    <a:p>
                      <a:pPr algn="ctr">
                        <a:lnSpc>
                          <a:spcPts val="2520"/>
                        </a:lnSpc>
                        <a:defRPr/>
                      </a:pPr>
                      <a:r>
                        <a:rPr lang="en-US" sz="1800">
                          <a:solidFill>
                            <a:srgbClr val="004AAD"/>
                          </a:solidFill>
                          <a:latin typeface="Canva Sans"/>
                        </a:rPr>
                        <a:t>Sale Price (without error)</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a:rPr>
                        <a:t>86.82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a:rPr>
                        <a:t>84.4</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520"/>
                        </a:lnSpc>
                        <a:defRPr/>
                      </a:pPr>
                      <a:r>
                        <a:rPr lang="en-US" sz="1800">
                          <a:solidFill>
                            <a:srgbClr val="004AAD"/>
                          </a:solidFill>
                          <a:latin typeface="Canva Sans"/>
                        </a:rPr>
                        <a:t>87.22</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1679642" y="447528"/>
            <a:ext cx="14584171"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rPr>
              <a:t>RELATION BETWEEN VARIABLES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DAF0RVN3-vM</dc:identifier>
  <dcterms:modified xsi:type="dcterms:W3CDTF">2011-08-01T06:04:30Z</dcterms:modified>
  <cp:revision>1</cp:revision>
  <dc:title>Blue Modern Company Profile Presentation</dc:title>
</cp:coreProperties>
</file>